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858" r:id="rId5"/>
  </p:sldMasterIdLst>
  <p:notesMasterIdLst>
    <p:notesMasterId r:id="rId32"/>
  </p:notesMasterIdLst>
  <p:handoutMasterIdLst>
    <p:handoutMasterId r:id="rId33"/>
  </p:handoutMasterIdLst>
  <p:sldIdLst>
    <p:sldId id="2147481587" r:id="rId6"/>
    <p:sldId id="2147481613" r:id="rId7"/>
    <p:sldId id="2147481612" r:id="rId8"/>
    <p:sldId id="2147481605" r:id="rId9"/>
    <p:sldId id="2147481615" r:id="rId10"/>
    <p:sldId id="2147481616" r:id="rId11"/>
    <p:sldId id="2147481589" r:id="rId12"/>
    <p:sldId id="2147481586" r:id="rId13"/>
    <p:sldId id="2147481614" r:id="rId14"/>
    <p:sldId id="264" r:id="rId15"/>
    <p:sldId id="2147481602" r:id="rId16"/>
    <p:sldId id="2147478002" r:id="rId17"/>
    <p:sldId id="2147477960" r:id="rId18"/>
    <p:sldId id="2147478000" r:id="rId19"/>
    <p:sldId id="2147478001" r:id="rId20"/>
    <p:sldId id="2147478003" r:id="rId21"/>
    <p:sldId id="2147478004" r:id="rId22"/>
    <p:sldId id="2147478005" r:id="rId23"/>
    <p:sldId id="2147477958" r:id="rId24"/>
    <p:sldId id="2147478006" r:id="rId25"/>
    <p:sldId id="2147477957" r:id="rId26"/>
    <p:sldId id="2147478007" r:id="rId27"/>
    <p:sldId id="2147477959" r:id="rId28"/>
    <p:sldId id="2147478008" r:id="rId29"/>
    <p:sldId id="2147481603" r:id="rId30"/>
    <p:sldId id="214747800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8C0F1E7A-7944-C04E-86F0-CA31FED764C0}">
          <p14:sldIdLst>
            <p14:sldId id="2147481587"/>
          </p14:sldIdLst>
        </p14:section>
        <p14:section name="Agenda slides" id="{BE20309D-D69E-4308-8C80-281072F600F3}">
          <p14:sldIdLst>
            <p14:sldId id="2147481613"/>
          </p14:sldIdLst>
        </p14:section>
        <p14:section name="Schedule" id="{AE91CB0E-1FF9-42F9-9D04-2C370D8E9388}">
          <p14:sldIdLst>
            <p14:sldId id="2147481612"/>
            <p14:sldId id="2147481605"/>
            <p14:sldId id="2147481615"/>
            <p14:sldId id="2147481616"/>
            <p14:sldId id="2147481589"/>
          </p14:sldIdLst>
        </p14:section>
        <p14:section name="Fabric Overview" id="{536DFAD4-0999-49AB-8A4B-1592F1DC9BE1}">
          <p14:sldIdLst>
            <p14:sldId id="2147481586"/>
            <p14:sldId id="2147481614"/>
            <p14:sldId id="264"/>
          </p14:sldIdLst>
        </p14:section>
        <p14:section name="The Workshop" id="{49309E59-A381-4560-9911-F178D45E4690}">
          <p14:sldIdLst>
            <p14:sldId id="2147481602"/>
            <p14:sldId id="2147478002"/>
            <p14:sldId id="2147477960"/>
            <p14:sldId id="2147478000"/>
            <p14:sldId id="2147478001"/>
            <p14:sldId id="2147478003"/>
            <p14:sldId id="2147478004"/>
            <p14:sldId id="2147478005"/>
            <p14:sldId id="2147477958"/>
            <p14:sldId id="2147478006"/>
            <p14:sldId id="2147477957"/>
            <p14:sldId id="2147478007"/>
            <p14:sldId id="2147477959"/>
            <p14:sldId id="2147478008"/>
          </p14:sldIdLst>
        </p14:section>
        <p14:section name="Conclusion/Next step slides" id="{810ED8D1-32FE-4CC2-BE4A-9D3B3003A67D}">
          <p14:sldIdLst>
            <p14:sldId id="2147481603"/>
            <p14:sldId id="21474780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DCD2"/>
    <a:srgbClr val="FFFFFF"/>
    <a:srgbClr val="FFFDF9"/>
    <a:srgbClr val="FAF1EA"/>
    <a:srgbClr val="FDF9F2"/>
    <a:srgbClr val="F5F1E9"/>
    <a:srgbClr val="2087AB"/>
    <a:srgbClr val="B238BA"/>
    <a:srgbClr val="8DC8E8"/>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853" autoAdjust="0"/>
    <p:restoredTop sz="86414" autoAdjust="0"/>
  </p:normalViewPr>
  <p:slideViewPr>
    <p:cSldViewPr snapToGrid="0">
      <p:cViewPr>
        <p:scale>
          <a:sx n="81" d="100"/>
          <a:sy n="81" d="100"/>
        </p:scale>
        <p:origin x="30" y="30"/>
      </p:cViewPr>
      <p:guideLst/>
    </p:cSldViewPr>
  </p:slideViewPr>
  <p:outlineViewPr>
    <p:cViewPr>
      <p:scale>
        <a:sx n="33" d="100"/>
        <a:sy n="33" d="100"/>
      </p:scale>
      <p:origin x="0" y="-3606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handoutMaster" Target="handoutMasters/handoutMaster1.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dgm:spPr/>
      <dgm:t>
        <a:bodyPr/>
        <a:lstStyle/>
        <a:p>
          <a:r>
            <a:rPr lang="en-US" dirty="0"/>
            <a:t>Module 0</a:t>
          </a:r>
          <a:br>
            <a:rPr lang="en-US" dirty="0"/>
          </a:br>
          <a:r>
            <a:rPr lang="en-US" dirty="0"/>
            <a:t>9:00-9:30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custT="1"/>
      <dgm:spPr/>
      <dgm:t>
        <a:bodyPr/>
        <a:lstStyle/>
        <a:p>
          <a:r>
            <a:rPr lang="en-US" sz="1600" dirty="0"/>
            <a:t>Solution overview and initial setup</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A0619482-57AB-4B78-8A4D-950B973B4CD8}">
      <dgm:prSet phldrT="[Text]"/>
      <dgm:spPr/>
      <dgm:t>
        <a:bodyPr/>
        <a:lstStyle/>
        <a:p>
          <a:r>
            <a:rPr lang="en-US" dirty="0"/>
            <a:t>Module 1 &amp; 2</a:t>
          </a:r>
          <a:br>
            <a:rPr lang="en-US" dirty="0"/>
          </a:br>
          <a:r>
            <a:rPr lang="en-US" dirty="0"/>
            <a:t>9:30-10:15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3</a:t>
          </a:r>
          <a:br>
            <a:rPr lang="en-US" dirty="0"/>
          </a:br>
          <a:r>
            <a:rPr lang="en-US" dirty="0"/>
            <a:t>10:15 – 10 :45 AM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3DB8C6A0-F166-4CE9-9E16-CF641F32D017}">
      <dgm:prSet phldrT="[Text]"/>
      <dgm:spPr/>
      <dgm:t>
        <a:bodyPr/>
        <a:lstStyle/>
        <a:p>
          <a:r>
            <a:rPr lang="en-US" dirty="0"/>
            <a:t>Lunch Break</a:t>
          </a:r>
          <a:br>
            <a:rPr lang="en-US" dirty="0"/>
          </a:br>
          <a:r>
            <a:rPr lang="en-US" dirty="0"/>
            <a:t>11:30  – 12:30 PM </a:t>
          </a:r>
        </a:p>
      </dgm:t>
    </dgm:pt>
    <dgm:pt modelId="{C6974CF7-DDDD-48D1-9703-63ADDB3E96B8}" type="parTrans" cxnId="{EAFC6F15-26EE-4329-82D2-003CE4FAEE51}">
      <dgm:prSet/>
      <dgm:spPr/>
      <dgm:t>
        <a:bodyPr/>
        <a:lstStyle/>
        <a:p>
          <a:endParaRPr lang="en-US"/>
        </a:p>
      </dgm:t>
    </dgm:pt>
    <dgm:pt modelId="{0EE50CEA-8906-4AB3-8D9C-2F8C7937304B}" type="sibTrans" cxnId="{EAFC6F15-26EE-4329-82D2-003CE4FAEE51}">
      <dgm:prSet/>
      <dgm:spPr/>
      <dgm:t>
        <a:bodyPr/>
        <a:lstStyle/>
        <a:p>
          <a:endParaRPr lang="en-US"/>
        </a:p>
      </dgm:t>
    </dgm:pt>
    <dgm:pt modelId="{2CB634B9-D889-4761-806F-918C8AA5CF69}">
      <dgm:prSet phldrT="[Text]"/>
      <dgm:spPr/>
      <dgm:t>
        <a:bodyPr/>
        <a:lstStyle/>
        <a:p>
          <a:r>
            <a:rPr lang="en-US" dirty="0"/>
            <a:t>Module 5</a:t>
          </a:r>
          <a:br>
            <a:rPr lang="en-US" dirty="0"/>
          </a:br>
          <a:r>
            <a:rPr lang="en-US" dirty="0"/>
            <a:t>12:30pm – 2:00 PM</a:t>
          </a:r>
        </a:p>
      </dgm:t>
    </dgm:pt>
    <dgm:pt modelId="{2BA3DB0F-0D7B-4F6F-B9A0-828CE1F0EE8F}" type="parTrans" cxnId="{7DC86BC7-05D5-476A-B084-1ED9F8C335E1}">
      <dgm:prSet/>
      <dgm:spPr/>
      <dgm:t>
        <a:bodyPr/>
        <a:lstStyle/>
        <a:p>
          <a:endParaRPr lang="en-US"/>
        </a:p>
      </dgm:t>
    </dgm:pt>
    <dgm:pt modelId="{F70E264B-809A-4002-9C3F-651A62C8E6D7}" type="sibTrans" cxnId="{7DC86BC7-05D5-476A-B084-1ED9F8C335E1}">
      <dgm:prSet/>
      <dgm:spPr/>
      <dgm:t>
        <a:bodyPr/>
        <a:lstStyle/>
        <a:p>
          <a:endParaRPr lang="en-US"/>
        </a:p>
      </dgm:t>
    </dgm:pt>
    <dgm:pt modelId="{E8C3C913-92AC-45C4-8A25-FD6FC7F4D807}">
      <dgm:prSet phldrT="[Text]"/>
      <dgm:spPr/>
      <dgm:t>
        <a:bodyPr/>
        <a:lstStyle/>
        <a:p>
          <a:r>
            <a:rPr lang="en-US" dirty="0"/>
            <a:t>Module 6</a:t>
          </a:r>
          <a:br>
            <a:rPr lang="en-US" dirty="0"/>
          </a:br>
          <a:r>
            <a:rPr lang="en-US" dirty="0"/>
            <a:t>2:00-3:00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40E08B34-954F-4A31-9FB7-91884BB870E4}">
      <dgm:prSet phldrT="[Text]"/>
      <dgm:spPr/>
      <dgm:t>
        <a:bodyPr/>
        <a:lstStyle/>
        <a:p>
          <a:r>
            <a:rPr lang="en-US" dirty="0"/>
            <a:t>Module 7</a:t>
          </a:r>
          <a:br>
            <a:rPr lang="en-US" dirty="0"/>
          </a:br>
          <a:r>
            <a:rPr lang="en-US" dirty="0"/>
            <a:t>3:15-4::30 PM</a:t>
          </a:r>
        </a:p>
      </dgm:t>
    </dgm:pt>
    <dgm:pt modelId="{C71106B3-A611-48A1-A6D2-074902C785CC}" type="parTrans" cxnId="{771C9814-5F25-4A25-BF0C-509D8144D472}">
      <dgm:prSet/>
      <dgm:spPr/>
      <dgm:t>
        <a:bodyPr/>
        <a:lstStyle/>
        <a:p>
          <a:endParaRPr lang="en-US"/>
        </a:p>
      </dgm:t>
    </dgm:pt>
    <dgm:pt modelId="{E20B1F7E-1706-403E-A1D5-231466CADF97}" type="sibTrans" cxnId="{771C9814-5F25-4A25-BF0C-509D8144D472}">
      <dgm:prSet/>
      <dgm:spPr/>
      <dgm:t>
        <a:bodyPr/>
        <a:lstStyle/>
        <a:p>
          <a:endParaRPr lang="en-US"/>
        </a:p>
      </dgm:t>
    </dgm:pt>
    <dgm:pt modelId="{BF6394A6-B228-44D1-A6C8-894E24E3C517}">
      <dgm:prSet phldrT="[Text]" custT="1"/>
      <dgm:spPr/>
      <dgm:t>
        <a:bodyPr/>
        <a:lstStyle/>
        <a:p>
          <a:r>
            <a:rPr lang="en-US" sz="1600" dirty="0"/>
            <a:t>KQL Databases and KQL </a:t>
          </a:r>
          <a:r>
            <a:rPr lang="en-US" sz="1600" dirty="0" err="1"/>
            <a:t>Querysets</a:t>
          </a:r>
          <a:endParaRPr lang="en-US" sz="1600" dirty="0"/>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custT="1"/>
      <dgm:spPr/>
      <dgm:t>
        <a:bodyPr/>
        <a:lstStyle/>
        <a:p>
          <a:r>
            <a:rPr lang="en-US" sz="1600" dirty="0"/>
            <a:t>Power BI Real-time Reports</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34C487F5-C948-49B2-A767-0841A8B4BC51}">
      <dgm:prSet phldrT="[Text]" custT="1"/>
      <dgm:spPr/>
      <dgm:t>
        <a:bodyPr/>
        <a:lstStyle/>
        <a:p>
          <a:r>
            <a:rPr lang="en-US" sz="1600" dirty="0"/>
            <a:t>Synapse Data Warehouse and pipelines</a:t>
          </a:r>
        </a:p>
      </dgm:t>
    </dgm:pt>
    <dgm:pt modelId="{DEFF0B5D-27BD-4A80-85EB-A3EECDD2130D}" type="parTrans" cxnId="{85E913F8-3AE9-4554-AE9B-C66D2EF54FDC}">
      <dgm:prSet/>
      <dgm:spPr/>
      <dgm:t>
        <a:bodyPr/>
        <a:lstStyle/>
        <a:p>
          <a:endParaRPr lang="en-US"/>
        </a:p>
      </dgm:t>
    </dgm:pt>
    <dgm:pt modelId="{19EE7B6B-0B31-49F6-9033-DB0FB575EFF9}" type="sibTrans" cxnId="{85E913F8-3AE9-4554-AE9B-C66D2EF54FDC}">
      <dgm:prSet/>
      <dgm:spPr/>
      <dgm:t>
        <a:bodyPr/>
        <a:lstStyle/>
        <a:p>
          <a:endParaRPr lang="en-US"/>
        </a:p>
      </dgm:t>
    </dgm:pt>
    <dgm:pt modelId="{97F74CFC-3B42-4828-9676-9EA48E792736}">
      <dgm:prSet phldrT="[Text]" custT="1"/>
      <dgm:spPr/>
      <dgm:t>
        <a:bodyPr/>
        <a:lstStyle/>
        <a:p>
          <a:r>
            <a:rPr lang="en-US" sz="1600" dirty="0"/>
            <a:t>Data Lakehouse with notebooks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6EC4B1DC-6256-44CF-BF5C-7D163745379D}">
      <dgm:prSet phldrT="[Text]" custT="1"/>
      <dgm:spPr/>
      <dgm:t>
        <a:bodyPr/>
        <a:lstStyle/>
        <a:p>
          <a:r>
            <a:rPr lang="en-US" sz="1600" dirty="0"/>
            <a:t>Data Science – Building ML models</a:t>
          </a:r>
        </a:p>
      </dgm:t>
    </dgm:pt>
    <dgm:pt modelId="{818A434E-3ADA-449E-B5BA-566CD5C91191}" type="parTrans" cxnId="{B5022965-7AD5-4B61-B821-1CA4D5EAF0CA}">
      <dgm:prSet/>
      <dgm:spPr/>
      <dgm:t>
        <a:bodyPr/>
        <a:lstStyle/>
        <a:p>
          <a:endParaRPr lang="en-US"/>
        </a:p>
      </dgm:t>
    </dgm:pt>
    <dgm:pt modelId="{FDE9DEC4-2961-4978-B970-722B0C3D2AE8}" type="sibTrans" cxnId="{B5022965-7AD5-4B61-B821-1CA4D5EAF0CA}">
      <dgm:prSet/>
      <dgm:spPr/>
      <dgm:t>
        <a:bodyPr/>
        <a:lstStyle/>
        <a:p>
          <a:endParaRPr lang="en-US"/>
        </a:p>
      </dgm:t>
    </dgm:pt>
    <dgm:pt modelId="{FD1725A9-FFB0-44CD-976B-27048AD0378B}">
      <dgm:prSet phldrT="[Text]"/>
      <dgm:spPr/>
      <dgm:t>
        <a:bodyPr/>
        <a:lstStyle/>
        <a:p>
          <a:r>
            <a:rPr lang="en-US" dirty="0"/>
            <a:t>Break and Review</a:t>
          </a:r>
          <a:br>
            <a:rPr lang="en-US" dirty="0"/>
          </a:br>
          <a:r>
            <a:rPr lang="en-US" dirty="0"/>
            <a:t>10:45 – 11:00 AM</a:t>
          </a:r>
        </a:p>
      </dgm:t>
    </dgm:pt>
    <dgm:pt modelId="{02904C43-7C1A-4151-ADA1-D874829C3B57}" type="parTrans" cxnId="{CBB2D776-F564-4179-A9D7-1022FCC55DF3}">
      <dgm:prSet/>
      <dgm:spPr/>
      <dgm:t>
        <a:bodyPr/>
        <a:lstStyle/>
        <a:p>
          <a:endParaRPr lang="en-US"/>
        </a:p>
      </dgm:t>
    </dgm:pt>
    <dgm:pt modelId="{F3A1AA5F-5699-48E8-8398-49F35803EC14}" type="sibTrans" cxnId="{CBB2D776-F564-4179-A9D7-1022FCC55DF3}">
      <dgm:prSet/>
      <dgm:spPr/>
      <dgm:t>
        <a:bodyPr/>
        <a:lstStyle/>
        <a:p>
          <a:endParaRPr lang="en-US"/>
        </a:p>
      </dgm:t>
    </dgm:pt>
    <dgm:pt modelId="{85F3733C-6B07-4AC2-9F32-F177DECC6C50}">
      <dgm:prSet phldrT="[Text]"/>
      <dgm:spPr/>
      <dgm:t>
        <a:bodyPr/>
        <a:lstStyle/>
        <a:p>
          <a:r>
            <a:rPr lang="en-US" dirty="0"/>
            <a:t>Module 4</a:t>
          </a:r>
          <a:br>
            <a:rPr lang="en-US" dirty="0"/>
          </a:br>
          <a:r>
            <a:rPr lang="en-US" dirty="0"/>
            <a:t>11:00 – 11:30 AM</a:t>
          </a:r>
        </a:p>
      </dgm:t>
    </dgm:pt>
    <dgm:pt modelId="{D0CCEA3E-A07C-4F06-B40B-094D73757678}" type="parTrans" cxnId="{164280B0-A216-4EB6-A74E-EFD7816A670F}">
      <dgm:prSet/>
      <dgm:spPr/>
      <dgm:t>
        <a:bodyPr/>
        <a:lstStyle/>
        <a:p>
          <a:endParaRPr lang="en-US"/>
        </a:p>
      </dgm:t>
    </dgm:pt>
    <dgm:pt modelId="{F958DABB-77B5-4815-A0AE-5D85864F4AE1}" type="sibTrans" cxnId="{164280B0-A216-4EB6-A74E-EFD7816A670F}">
      <dgm:prSet/>
      <dgm:spPr/>
      <dgm:t>
        <a:bodyPr/>
        <a:lstStyle/>
        <a:p>
          <a:endParaRPr lang="en-US"/>
        </a:p>
      </dgm:t>
    </dgm:pt>
    <dgm:pt modelId="{844F18FB-C91F-4165-949F-8473E0FDF76B}">
      <dgm:prSet phldrT="[Text]" custT="1"/>
      <dgm:spPr/>
      <dgm:t>
        <a:bodyPr/>
        <a:lstStyle/>
        <a:p>
          <a:r>
            <a:rPr lang="en-US" sz="1600" dirty="0"/>
            <a:t>Data Activator</a:t>
          </a:r>
        </a:p>
      </dgm:t>
    </dgm:pt>
    <dgm:pt modelId="{6568408A-3B73-4AC6-A433-9D321462B834}" type="parTrans" cxnId="{BA89DA27-7718-4633-9F13-373F744F4D3A}">
      <dgm:prSet/>
      <dgm:spPr/>
      <dgm:t>
        <a:bodyPr/>
        <a:lstStyle/>
        <a:p>
          <a:endParaRPr lang="en-US"/>
        </a:p>
      </dgm:t>
    </dgm:pt>
    <dgm:pt modelId="{99F9773C-3FBC-4372-AE23-7A98BF84017B}" type="sibTrans" cxnId="{BA89DA27-7718-4633-9F13-373F744F4D3A}">
      <dgm:prSet/>
      <dgm:spPr/>
      <dgm:t>
        <a:bodyPr/>
        <a:lstStyle/>
        <a:p>
          <a:endParaRPr lang="en-US"/>
        </a:p>
      </dgm:t>
    </dgm:pt>
    <dgm:pt modelId="{12B60F51-13E6-4448-9E18-D2F3D04CD5C2}">
      <dgm:prSet phldrT="[Text]"/>
      <dgm:spPr/>
      <dgm:t>
        <a:bodyPr/>
        <a:lstStyle/>
        <a:p>
          <a:r>
            <a:rPr lang="en-US" dirty="0"/>
            <a:t>Break and Q&amp;A</a:t>
          </a:r>
          <a:br>
            <a:rPr lang="en-US" dirty="0"/>
          </a:br>
          <a:r>
            <a:rPr lang="en-US" dirty="0"/>
            <a:t>3:00 – 3:15</a:t>
          </a:r>
        </a:p>
      </dgm:t>
    </dgm:pt>
    <dgm:pt modelId="{1A0DC71E-AE3B-4467-B3D4-6C7E04EF2BAB}" type="parTrans" cxnId="{1C290D38-7AF6-4487-B1DD-238289F76492}">
      <dgm:prSet/>
      <dgm:spPr/>
      <dgm:t>
        <a:bodyPr/>
        <a:lstStyle/>
        <a:p>
          <a:endParaRPr lang="en-US"/>
        </a:p>
      </dgm:t>
    </dgm:pt>
    <dgm:pt modelId="{45EBFB1F-9347-4269-AC78-EE28E00D15E8}" type="sibTrans" cxnId="{1C290D38-7AF6-4487-B1DD-238289F76492}">
      <dgm:prSet/>
      <dgm:spPr/>
      <dgm:t>
        <a:bodyPr/>
        <a:lstStyle/>
        <a:p>
          <a:endParaRPr lang="en-US"/>
        </a:p>
      </dgm:t>
    </dgm:pt>
    <dgm:pt modelId="{7AAD6A0B-BF70-4369-9266-F383E411D885}">
      <dgm:prSet phldrT="[Text]"/>
      <dgm:spPr/>
      <dgm:t>
        <a:bodyPr/>
        <a:lstStyle/>
        <a:p>
          <a:r>
            <a:rPr lang="en-US" dirty="0"/>
            <a:t>Closing</a:t>
          </a:r>
          <a:br>
            <a:rPr lang="en-US" dirty="0"/>
          </a:br>
          <a:r>
            <a:rPr lang="en-US" dirty="0"/>
            <a:t>4:30 – 4:45 PM</a:t>
          </a:r>
        </a:p>
      </dgm:t>
    </dgm:pt>
    <dgm:pt modelId="{FCA29166-E757-4DF0-BD41-FA16E57E13B4}" type="parTrans" cxnId="{91755395-1996-4952-BED8-8819EC063104}">
      <dgm:prSet/>
      <dgm:spPr/>
      <dgm:t>
        <a:bodyPr/>
        <a:lstStyle/>
        <a:p>
          <a:endParaRPr lang="en-US"/>
        </a:p>
      </dgm:t>
    </dgm:pt>
    <dgm:pt modelId="{1A8DE36C-7B69-4692-A527-1D16940B28F6}" type="sibTrans" cxnId="{91755395-1996-4952-BED8-8819EC063104}">
      <dgm:prSet/>
      <dgm:spPr/>
      <dgm:t>
        <a:bodyPr/>
        <a:lstStyle/>
        <a:p>
          <a:endParaRPr lang="en-US"/>
        </a:p>
      </dgm:t>
    </dgm:pt>
    <dgm:pt modelId="{83196B98-4441-46BB-893F-F3BF41AF0287}">
      <dgm:prSet phldrT="[Text]" custT="1"/>
      <dgm:spPr/>
      <dgm:t>
        <a:bodyPr/>
        <a:lstStyle/>
        <a:p>
          <a:r>
            <a:rPr lang="en-US" sz="1600" dirty="0"/>
            <a:t>Feedback and next steps</a:t>
          </a:r>
        </a:p>
      </dgm:t>
    </dgm:pt>
    <dgm:pt modelId="{243F0374-8BF9-4A61-A9BD-BF442934BAF4}" type="parTrans" cxnId="{FF0AC44C-D7FF-4399-9BC4-2D61635FC424}">
      <dgm:prSet/>
      <dgm:spPr/>
      <dgm:t>
        <a:bodyPr/>
        <a:lstStyle/>
        <a:p>
          <a:endParaRPr lang="en-US"/>
        </a:p>
      </dgm:t>
    </dgm:pt>
    <dgm:pt modelId="{97F1134C-9B41-443E-A7EA-D5A22DA2C58B}" type="sibTrans" cxnId="{FF0AC44C-D7FF-4399-9BC4-2D61635FC424}">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11">
        <dgm:presLayoutVars>
          <dgm:chMax val="1"/>
          <dgm:bulletEnabled val="1"/>
        </dgm:presLayoutVars>
      </dgm:prSet>
      <dgm:spPr/>
    </dgm:pt>
    <dgm:pt modelId="{5F92FD12-F3C2-42E1-914F-DC70E8252135}" type="pres">
      <dgm:prSet presAssocID="{044F2B5D-2748-4B78-B642-070D87B35F76}" presName="bracket" presStyleLbl="parChTrans1D1" presStyleIdx="0" presStyleCnt="11"/>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8">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11">
        <dgm:presLayoutVars>
          <dgm:chMax val="1"/>
          <dgm:bulletEnabled val="1"/>
        </dgm:presLayoutVars>
      </dgm:prSet>
      <dgm:spPr/>
    </dgm:pt>
    <dgm:pt modelId="{AC771E73-C6F8-453F-B0DC-C4C5E05E544C}" type="pres">
      <dgm:prSet presAssocID="{A0619482-57AB-4B78-8A4D-950B973B4CD8}" presName="bracket" presStyleLbl="parChTrans1D1" presStyleIdx="1" presStyleCnt="11"/>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8">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11">
        <dgm:presLayoutVars>
          <dgm:chMax val="1"/>
          <dgm:bulletEnabled val="1"/>
        </dgm:presLayoutVars>
      </dgm:prSet>
      <dgm:spPr/>
    </dgm:pt>
    <dgm:pt modelId="{ED0663BD-4031-4A4B-A88C-F7B9529D288B}" type="pres">
      <dgm:prSet presAssocID="{62F40474-A597-4EFD-A796-B3906FCB0FB8}" presName="bracket" presStyleLbl="parChTrans1D1" presStyleIdx="2" presStyleCnt="11"/>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8">
        <dgm:presLayoutVars>
          <dgm:bulletEnabled val="1"/>
        </dgm:presLayoutVars>
      </dgm:prSet>
      <dgm:spPr/>
    </dgm:pt>
    <dgm:pt modelId="{9DD9CC27-2218-416E-8499-2AA2DAF69CB6}" type="pres">
      <dgm:prSet presAssocID="{106F3503-DBA0-472D-98EF-B9282F576E09}" presName="spV" presStyleCnt="0"/>
      <dgm:spPr/>
    </dgm:pt>
    <dgm:pt modelId="{E1BF1535-384F-4B31-9292-EA35C486278B}" type="pres">
      <dgm:prSet presAssocID="{FD1725A9-FFB0-44CD-976B-27048AD0378B}" presName="linNode" presStyleCnt="0"/>
      <dgm:spPr/>
    </dgm:pt>
    <dgm:pt modelId="{87122FBB-B5F0-45A6-8E91-D99B369CB2DF}" type="pres">
      <dgm:prSet presAssocID="{FD1725A9-FFB0-44CD-976B-27048AD0378B}" presName="parTx" presStyleLbl="revTx" presStyleIdx="3" presStyleCnt="11">
        <dgm:presLayoutVars>
          <dgm:chMax val="1"/>
          <dgm:bulletEnabled val="1"/>
        </dgm:presLayoutVars>
      </dgm:prSet>
      <dgm:spPr/>
    </dgm:pt>
    <dgm:pt modelId="{F33BC3AF-291E-45EA-8980-CA6AB2AD82BC}" type="pres">
      <dgm:prSet presAssocID="{FD1725A9-FFB0-44CD-976B-27048AD0378B}" presName="bracket" presStyleLbl="parChTrans1D1" presStyleIdx="3" presStyleCnt="11"/>
      <dgm:spPr/>
    </dgm:pt>
    <dgm:pt modelId="{3D439D4C-8EB9-4352-9D32-FEB8C795E167}" type="pres">
      <dgm:prSet presAssocID="{FD1725A9-FFB0-44CD-976B-27048AD0378B}" presName="spH" presStyleCnt="0"/>
      <dgm:spPr/>
    </dgm:pt>
    <dgm:pt modelId="{3320ED6F-BFEE-4D37-994B-1F55EF99E460}" type="pres">
      <dgm:prSet presAssocID="{F3A1AA5F-5699-48E8-8398-49F35803EC14}" presName="spV" presStyleCnt="0"/>
      <dgm:spPr/>
    </dgm:pt>
    <dgm:pt modelId="{21656B3C-24B6-4866-BC0F-C4F1DE3A7C1B}" type="pres">
      <dgm:prSet presAssocID="{85F3733C-6B07-4AC2-9F32-F177DECC6C50}" presName="linNode" presStyleCnt="0"/>
      <dgm:spPr/>
    </dgm:pt>
    <dgm:pt modelId="{6DDCA20E-EF40-4443-AE6C-4419507E0ADD}" type="pres">
      <dgm:prSet presAssocID="{85F3733C-6B07-4AC2-9F32-F177DECC6C50}" presName="parTx" presStyleLbl="revTx" presStyleIdx="4" presStyleCnt="11">
        <dgm:presLayoutVars>
          <dgm:chMax val="1"/>
          <dgm:bulletEnabled val="1"/>
        </dgm:presLayoutVars>
      </dgm:prSet>
      <dgm:spPr/>
    </dgm:pt>
    <dgm:pt modelId="{9FF193CF-5DA3-4295-8EFA-F0AF225985FE}" type="pres">
      <dgm:prSet presAssocID="{85F3733C-6B07-4AC2-9F32-F177DECC6C50}" presName="bracket" presStyleLbl="parChTrans1D1" presStyleIdx="4" presStyleCnt="11"/>
      <dgm:spPr/>
    </dgm:pt>
    <dgm:pt modelId="{38D4ECC3-CE07-45C0-BC9B-F82668225F6C}" type="pres">
      <dgm:prSet presAssocID="{85F3733C-6B07-4AC2-9F32-F177DECC6C50}" presName="spH" presStyleCnt="0"/>
      <dgm:spPr/>
    </dgm:pt>
    <dgm:pt modelId="{5EC37732-8521-4CD2-BB22-C88548DB70DC}" type="pres">
      <dgm:prSet presAssocID="{85F3733C-6B07-4AC2-9F32-F177DECC6C50}" presName="desTx" presStyleLbl="node1" presStyleIdx="3" presStyleCnt="8">
        <dgm:presLayoutVars>
          <dgm:bulletEnabled val="1"/>
        </dgm:presLayoutVars>
      </dgm:prSet>
      <dgm:spPr/>
    </dgm:pt>
    <dgm:pt modelId="{9807E001-CF0F-447B-BE02-A2753C03FA2E}" type="pres">
      <dgm:prSet presAssocID="{F958DABB-77B5-4815-A0AE-5D85864F4AE1}" presName="spV" presStyleCnt="0"/>
      <dgm:spPr/>
    </dgm:pt>
    <dgm:pt modelId="{1AFCFC5B-DED4-4844-90F7-D94C7AAC4B52}" type="pres">
      <dgm:prSet presAssocID="{3DB8C6A0-F166-4CE9-9E16-CF641F32D017}" presName="linNode" presStyleCnt="0"/>
      <dgm:spPr/>
    </dgm:pt>
    <dgm:pt modelId="{DBC2B4E3-D1A9-4812-9CF2-731CEE4CA5BD}" type="pres">
      <dgm:prSet presAssocID="{3DB8C6A0-F166-4CE9-9E16-CF641F32D017}" presName="parTx" presStyleLbl="revTx" presStyleIdx="5" presStyleCnt="11">
        <dgm:presLayoutVars>
          <dgm:chMax val="1"/>
          <dgm:bulletEnabled val="1"/>
        </dgm:presLayoutVars>
      </dgm:prSet>
      <dgm:spPr/>
    </dgm:pt>
    <dgm:pt modelId="{12019DD3-CEE8-4A20-9397-5F90C48F8D42}" type="pres">
      <dgm:prSet presAssocID="{3DB8C6A0-F166-4CE9-9E16-CF641F32D017}" presName="bracket" presStyleLbl="parChTrans1D1" presStyleIdx="5" presStyleCnt="11"/>
      <dgm:spPr/>
    </dgm:pt>
    <dgm:pt modelId="{F2BEE335-C24B-4394-B12D-45526C38EF76}" type="pres">
      <dgm:prSet presAssocID="{3DB8C6A0-F166-4CE9-9E16-CF641F32D017}" presName="spH" presStyleCnt="0"/>
      <dgm:spPr/>
    </dgm:pt>
    <dgm:pt modelId="{C52065CB-EC8A-4D2E-B5EA-DB019E90452C}" type="pres">
      <dgm:prSet presAssocID="{0EE50CEA-8906-4AB3-8D9C-2F8C7937304B}" presName="spV" presStyleCnt="0"/>
      <dgm:spPr/>
    </dgm:pt>
    <dgm:pt modelId="{08C46377-A0AA-44E1-9C42-9CC95D28CB65}" type="pres">
      <dgm:prSet presAssocID="{2CB634B9-D889-4761-806F-918C8AA5CF69}" presName="linNode" presStyleCnt="0"/>
      <dgm:spPr/>
    </dgm:pt>
    <dgm:pt modelId="{F75B4259-2E14-48EF-8986-FF4DA92CF962}" type="pres">
      <dgm:prSet presAssocID="{2CB634B9-D889-4761-806F-918C8AA5CF69}" presName="parTx" presStyleLbl="revTx" presStyleIdx="6" presStyleCnt="11">
        <dgm:presLayoutVars>
          <dgm:chMax val="1"/>
          <dgm:bulletEnabled val="1"/>
        </dgm:presLayoutVars>
      </dgm:prSet>
      <dgm:spPr/>
    </dgm:pt>
    <dgm:pt modelId="{F6B465F5-54D4-46E8-828A-167957ECFB8A}" type="pres">
      <dgm:prSet presAssocID="{2CB634B9-D889-4761-806F-918C8AA5CF69}" presName="bracket" presStyleLbl="parChTrans1D1" presStyleIdx="6" presStyleCnt="11"/>
      <dgm:spPr/>
    </dgm:pt>
    <dgm:pt modelId="{8A88F54E-363B-477C-BC1E-4AD148031881}" type="pres">
      <dgm:prSet presAssocID="{2CB634B9-D889-4761-806F-918C8AA5CF69}" presName="spH" presStyleCnt="0"/>
      <dgm:spPr/>
    </dgm:pt>
    <dgm:pt modelId="{AF9132FB-31AB-422F-BBA8-9E3CB0F9539B}" type="pres">
      <dgm:prSet presAssocID="{2CB634B9-D889-4761-806F-918C8AA5CF69}" presName="desTx" presStyleLbl="node1" presStyleIdx="4" presStyleCnt="8">
        <dgm:presLayoutVars>
          <dgm:bulletEnabled val="1"/>
        </dgm:presLayoutVars>
      </dgm:prSet>
      <dgm:spPr/>
    </dgm:pt>
    <dgm:pt modelId="{4B08478C-09BD-49A0-B20C-6365ED0846DA}" type="pres">
      <dgm:prSet presAssocID="{F70E264B-809A-4002-9C3F-651A62C8E6D7}"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7" presStyleCnt="11">
        <dgm:presLayoutVars>
          <dgm:chMax val="1"/>
          <dgm:bulletEnabled val="1"/>
        </dgm:presLayoutVars>
      </dgm:prSet>
      <dgm:spPr/>
    </dgm:pt>
    <dgm:pt modelId="{8B764439-FF55-4F8E-BC23-5BD442C9AE38}" type="pres">
      <dgm:prSet presAssocID="{E8C3C913-92AC-45C4-8A25-FD6FC7F4D807}" presName="bracket" presStyleLbl="parChTrans1D1" presStyleIdx="7" presStyleCnt="11"/>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5" presStyleCnt="8">
        <dgm:presLayoutVars>
          <dgm:bulletEnabled val="1"/>
        </dgm:presLayoutVars>
      </dgm:prSet>
      <dgm:spPr/>
    </dgm:pt>
    <dgm:pt modelId="{F1FB18CD-B9F3-4EC8-8B4D-3DC03863DFDE}" type="pres">
      <dgm:prSet presAssocID="{2E1CC24F-F902-463A-A342-6BDFFF5AA356}" presName="spV" presStyleCnt="0"/>
      <dgm:spPr/>
    </dgm:pt>
    <dgm:pt modelId="{DACF5B55-3708-448A-A0AA-184E14094C87}" type="pres">
      <dgm:prSet presAssocID="{12B60F51-13E6-4448-9E18-D2F3D04CD5C2}" presName="linNode" presStyleCnt="0"/>
      <dgm:spPr/>
    </dgm:pt>
    <dgm:pt modelId="{409B05E0-1247-4993-B50D-9B26C2DE4F95}" type="pres">
      <dgm:prSet presAssocID="{12B60F51-13E6-4448-9E18-D2F3D04CD5C2}" presName="parTx" presStyleLbl="revTx" presStyleIdx="8" presStyleCnt="11">
        <dgm:presLayoutVars>
          <dgm:chMax val="1"/>
          <dgm:bulletEnabled val="1"/>
        </dgm:presLayoutVars>
      </dgm:prSet>
      <dgm:spPr/>
    </dgm:pt>
    <dgm:pt modelId="{2E573CF3-DA17-450A-B9F5-9CB67B1EC731}" type="pres">
      <dgm:prSet presAssocID="{12B60F51-13E6-4448-9E18-D2F3D04CD5C2}" presName="bracket" presStyleLbl="parChTrans1D1" presStyleIdx="8" presStyleCnt="11"/>
      <dgm:spPr/>
    </dgm:pt>
    <dgm:pt modelId="{0248BFD1-7872-409B-B095-774EAB1790CE}" type="pres">
      <dgm:prSet presAssocID="{12B60F51-13E6-4448-9E18-D2F3D04CD5C2}" presName="spH" presStyleCnt="0"/>
      <dgm:spPr/>
    </dgm:pt>
    <dgm:pt modelId="{7941CF88-BCA9-4A44-8E44-8C46FC816C4E}" type="pres">
      <dgm:prSet presAssocID="{45EBFB1F-9347-4269-AC78-EE28E00D15E8}" presName="spV" presStyleCnt="0"/>
      <dgm:spPr/>
    </dgm:pt>
    <dgm:pt modelId="{C6B6E7E7-01B2-4984-8151-1CABB116BFF3}" type="pres">
      <dgm:prSet presAssocID="{40E08B34-954F-4A31-9FB7-91884BB870E4}" presName="linNode" presStyleCnt="0"/>
      <dgm:spPr/>
    </dgm:pt>
    <dgm:pt modelId="{CF64B07A-A7D9-41F4-B4C4-4ACDC8F2C0FE}" type="pres">
      <dgm:prSet presAssocID="{40E08B34-954F-4A31-9FB7-91884BB870E4}" presName="parTx" presStyleLbl="revTx" presStyleIdx="9" presStyleCnt="11">
        <dgm:presLayoutVars>
          <dgm:chMax val="1"/>
          <dgm:bulletEnabled val="1"/>
        </dgm:presLayoutVars>
      </dgm:prSet>
      <dgm:spPr/>
    </dgm:pt>
    <dgm:pt modelId="{0E0E5E46-AFB4-459C-9112-EBE1D51D9117}" type="pres">
      <dgm:prSet presAssocID="{40E08B34-954F-4A31-9FB7-91884BB870E4}" presName="bracket" presStyleLbl="parChTrans1D1" presStyleIdx="9" presStyleCnt="11"/>
      <dgm:spPr/>
    </dgm:pt>
    <dgm:pt modelId="{17408283-D5E8-4795-96C2-BF78E705999C}" type="pres">
      <dgm:prSet presAssocID="{40E08B34-954F-4A31-9FB7-91884BB870E4}" presName="spH" presStyleCnt="0"/>
      <dgm:spPr/>
    </dgm:pt>
    <dgm:pt modelId="{7FAD3AC2-9F90-4FF7-8C89-53E5578CDE3A}" type="pres">
      <dgm:prSet presAssocID="{40E08B34-954F-4A31-9FB7-91884BB870E4}" presName="desTx" presStyleLbl="node1" presStyleIdx="6" presStyleCnt="8">
        <dgm:presLayoutVars>
          <dgm:bulletEnabled val="1"/>
        </dgm:presLayoutVars>
      </dgm:prSet>
      <dgm:spPr/>
    </dgm:pt>
    <dgm:pt modelId="{13B92086-C3BF-40E9-9B21-BBC897C19F73}" type="pres">
      <dgm:prSet presAssocID="{E20B1F7E-1706-403E-A1D5-231466CADF97}" presName="spV" presStyleCnt="0"/>
      <dgm:spPr/>
    </dgm:pt>
    <dgm:pt modelId="{4FB1C4EB-D301-432F-B023-01BA2A1D4377}" type="pres">
      <dgm:prSet presAssocID="{7AAD6A0B-BF70-4369-9266-F383E411D885}" presName="linNode" presStyleCnt="0"/>
      <dgm:spPr/>
    </dgm:pt>
    <dgm:pt modelId="{4313B9EB-F567-4A7A-AA3E-72B3FDCC8876}" type="pres">
      <dgm:prSet presAssocID="{7AAD6A0B-BF70-4369-9266-F383E411D885}" presName="parTx" presStyleLbl="revTx" presStyleIdx="10" presStyleCnt="11">
        <dgm:presLayoutVars>
          <dgm:chMax val="1"/>
          <dgm:bulletEnabled val="1"/>
        </dgm:presLayoutVars>
      </dgm:prSet>
      <dgm:spPr/>
    </dgm:pt>
    <dgm:pt modelId="{2EAB0603-1675-4C94-8189-68F8DE5ED2AA}" type="pres">
      <dgm:prSet presAssocID="{7AAD6A0B-BF70-4369-9266-F383E411D885}" presName="bracket" presStyleLbl="parChTrans1D1" presStyleIdx="10" presStyleCnt="11"/>
      <dgm:spPr/>
    </dgm:pt>
    <dgm:pt modelId="{9E315ACF-30C5-4191-B3DC-C43B5C834620}" type="pres">
      <dgm:prSet presAssocID="{7AAD6A0B-BF70-4369-9266-F383E411D885}" presName="spH" presStyleCnt="0"/>
      <dgm:spPr/>
    </dgm:pt>
    <dgm:pt modelId="{5F0F26F2-4521-402A-BE82-76C7D9514C8B}" type="pres">
      <dgm:prSet presAssocID="{7AAD6A0B-BF70-4369-9266-F383E411D885}" presName="desTx" presStyleLbl="node1" presStyleIdx="7" presStyleCnt="8">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771C9814-5F25-4A25-BF0C-509D8144D472}" srcId="{E065C188-EB6C-4F8A-8DB7-2A5BF83174C0}" destId="{40E08B34-954F-4A31-9FB7-91884BB870E4}" srcOrd="9" destOrd="0" parTransId="{C71106B3-A611-48A1-A6D2-074902C785CC}" sibTransId="{E20B1F7E-1706-403E-A1D5-231466CADF97}"/>
    <dgm:cxn modelId="{EAFC6F15-26EE-4329-82D2-003CE4FAEE51}" srcId="{E065C188-EB6C-4F8A-8DB7-2A5BF83174C0}" destId="{3DB8C6A0-F166-4CE9-9E16-CF641F32D017}" srcOrd="5" destOrd="0" parTransId="{C6974CF7-DDDD-48D1-9703-63ADDB3E96B8}" sibTransId="{0EE50CEA-8906-4AB3-8D9C-2F8C7937304B}"/>
    <dgm:cxn modelId="{AE234D19-88C0-4F05-A48E-8285A45C686B}" srcId="{62F40474-A597-4EFD-A796-B3906FCB0FB8}" destId="{EF602638-FB99-472A-8564-9723156E74BA}" srcOrd="0" destOrd="0" parTransId="{7654040D-0717-4650-A3B2-F401F57466DC}" sibTransId="{3B76E0F2-14AA-4454-A6AF-228F65EA06E4}"/>
    <dgm:cxn modelId="{BA89DA27-7718-4633-9F13-373F744F4D3A}" srcId="{85F3733C-6B07-4AC2-9F32-F177DECC6C50}" destId="{844F18FB-C91F-4165-949F-8473E0FDF76B}" srcOrd="0" destOrd="0" parTransId="{6568408A-3B73-4AC6-A433-9D321462B834}" sibTransId="{99F9773C-3FBC-4372-AE23-7A98BF84017B}"/>
    <dgm:cxn modelId="{39520032-9A2C-451A-928D-22A1256E7536}" type="presOf" srcId="{34C487F5-C948-49B2-A767-0841A8B4BC51}" destId="{AF9132FB-31AB-422F-BBA8-9E3CB0F9539B}" srcOrd="0" destOrd="0" presId="urn:diagrams.loki3.com/BracketList"/>
    <dgm:cxn modelId="{1C290D38-7AF6-4487-B1DD-238289F76492}" srcId="{E065C188-EB6C-4F8A-8DB7-2A5BF83174C0}" destId="{12B60F51-13E6-4448-9E18-D2F3D04CD5C2}" srcOrd="8" destOrd="0" parTransId="{1A0DC71E-AE3B-4467-B3D4-6C7E04EF2BAB}" sibTransId="{45EBFB1F-9347-4269-AC78-EE28E00D15E8}"/>
    <dgm:cxn modelId="{A20F763F-9423-4653-8532-7E6106DF903C}" srcId="{E8C3C913-92AC-45C4-8A25-FD6FC7F4D807}" destId="{97F74CFC-3B42-4828-9676-9EA48E792736}" srcOrd="0" destOrd="0" parTransId="{7C7CC13A-A03D-4F58-BD3A-B7E4C505A7E9}" sibTransId="{BBDE7A47-0A7B-4E4F-AE85-B32BE24A60C7}"/>
    <dgm:cxn modelId="{5B760F45-F90D-47DA-A14E-34F9249B0F41}" type="presOf" srcId="{12B60F51-13E6-4448-9E18-D2F3D04CD5C2}" destId="{409B05E0-1247-4993-B50D-9B26C2DE4F95}" srcOrd="0" destOrd="0" presId="urn:diagrams.loki3.com/BracketList"/>
    <dgm:cxn modelId="{B5022965-7AD5-4B61-B821-1CA4D5EAF0CA}" srcId="{40E08B34-954F-4A31-9FB7-91884BB870E4}" destId="{6EC4B1DC-6256-44CF-BF5C-7D163745379D}" srcOrd="0" destOrd="0" parTransId="{818A434E-3ADA-449E-B5BA-566CD5C91191}" sibTransId="{FDE9DEC4-2961-4978-B970-722B0C3D2AE8}"/>
    <dgm:cxn modelId="{C9DA1648-ECC8-4742-ACC6-D4B7C6470967}" type="presOf" srcId="{3DB8C6A0-F166-4CE9-9E16-CF641F32D017}" destId="{DBC2B4E3-D1A9-4812-9CF2-731CEE4CA5BD}" srcOrd="0" destOrd="0" presId="urn:diagrams.loki3.com/BracketList"/>
    <dgm:cxn modelId="{6B292F48-426F-43FB-87F4-22532A7A9772}" type="presOf" srcId="{A0619482-57AB-4B78-8A4D-950B973B4CD8}" destId="{9143A9F0-261C-427B-98F2-77380F743F7C}" srcOrd="0" destOrd="0" presId="urn:diagrams.loki3.com/BracketList"/>
    <dgm:cxn modelId="{09D1626A-D966-4731-B375-8A1CB0383957}" type="presOf" srcId="{2CB634B9-D889-4761-806F-918C8AA5CF69}" destId="{F75B4259-2E14-48EF-8986-FF4DA92CF962}" srcOrd="0" destOrd="0" presId="urn:diagrams.loki3.com/BracketList"/>
    <dgm:cxn modelId="{1F070A6B-4CB4-4765-A8EC-3AE961EC4B0C}" type="presOf" srcId="{FD1725A9-FFB0-44CD-976B-27048AD0378B}" destId="{87122FBB-B5F0-45A6-8E91-D99B369CB2DF}" srcOrd="0" destOrd="0" presId="urn:diagrams.loki3.com/BracketList"/>
    <dgm:cxn modelId="{FF0AC44C-D7FF-4399-9BC4-2D61635FC424}" srcId="{7AAD6A0B-BF70-4369-9266-F383E411D885}" destId="{83196B98-4441-46BB-893F-F3BF41AF0287}" srcOrd="0" destOrd="0" parTransId="{243F0374-8BF9-4A61-A9BD-BF442934BAF4}" sibTransId="{97F1134C-9B41-443E-A7EA-D5A22DA2C58B}"/>
    <dgm:cxn modelId="{807D0552-1866-47EC-A069-BA22F347FFD1}" type="presOf" srcId="{7AAD6A0B-BF70-4369-9266-F383E411D885}" destId="{4313B9EB-F567-4A7A-AA3E-72B3FDCC8876}" srcOrd="0" destOrd="0" presId="urn:diagrams.loki3.com/BracketList"/>
    <dgm:cxn modelId="{CBB2D776-F564-4179-A9D7-1022FCC55DF3}" srcId="{E065C188-EB6C-4F8A-8DB7-2A5BF83174C0}" destId="{FD1725A9-FFB0-44CD-976B-27048AD0378B}" srcOrd="3" destOrd="0" parTransId="{02904C43-7C1A-4151-ADA1-D874829C3B57}" sibTransId="{F3A1AA5F-5699-48E8-8398-49F35803EC14}"/>
    <dgm:cxn modelId="{38115A78-E9EC-457C-9F54-E803AEBA2D38}" srcId="{E065C188-EB6C-4F8A-8DB7-2A5BF83174C0}" destId="{E8C3C913-92AC-45C4-8A25-FD6FC7F4D807}" srcOrd="7"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91755395-1996-4952-BED8-8819EC063104}" srcId="{E065C188-EB6C-4F8A-8DB7-2A5BF83174C0}" destId="{7AAD6A0B-BF70-4369-9266-F383E411D885}" srcOrd="10" destOrd="0" parTransId="{FCA29166-E757-4DF0-BD41-FA16E57E13B4}" sibTransId="{1A8DE36C-7B69-4692-A527-1D16940B28F6}"/>
    <dgm:cxn modelId="{C866F1AB-8845-45F8-A3A7-D0699D09A381}" type="presOf" srcId="{E065C188-EB6C-4F8A-8DB7-2A5BF83174C0}" destId="{8DA37B4A-6124-4DD6-8E67-B1B38C54CC2B}" srcOrd="0" destOrd="0" presId="urn:diagrams.loki3.com/BracketList"/>
    <dgm:cxn modelId="{164280B0-A216-4EB6-A74E-EFD7816A670F}" srcId="{E065C188-EB6C-4F8A-8DB7-2A5BF83174C0}" destId="{85F3733C-6B07-4AC2-9F32-F177DECC6C50}" srcOrd="4" destOrd="0" parTransId="{D0CCEA3E-A07C-4F06-B40B-094D73757678}" sibTransId="{F958DABB-77B5-4815-A0AE-5D85864F4AE1}"/>
    <dgm:cxn modelId="{E63828BA-BC72-4220-9DF9-82C4F0F38021}" type="presOf" srcId="{40E08B34-954F-4A31-9FB7-91884BB870E4}" destId="{CF64B07A-A7D9-41F4-B4C4-4ACDC8F2C0FE}" srcOrd="0" destOrd="0"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7DC86BC7-05D5-476A-B084-1ED9F8C335E1}" srcId="{E065C188-EB6C-4F8A-8DB7-2A5BF83174C0}" destId="{2CB634B9-D889-4761-806F-918C8AA5CF69}" srcOrd="6" destOrd="0" parTransId="{2BA3DB0F-0D7B-4F6F-B9A0-828CE1F0EE8F}" sibTransId="{F70E264B-809A-4002-9C3F-651A62C8E6D7}"/>
    <dgm:cxn modelId="{6A8FF5CD-7628-418E-9C69-B441ECD759D2}" type="presOf" srcId="{044F2B5D-2748-4B78-B642-070D87B35F76}" destId="{8A3F6E97-4CA9-43B7-B543-DEAC86361EA6}" srcOrd="0" destOrd="0" presId="urn:diagrams.loki3.com/BracketList"/>
    <dgm:cxn modelId="{9B2EDCCF-A5AE-4219-8DEA-44C34BCF6C44}" type="presOf" srcId="{844F18FB-C91F-4165-949F-8473E0FDF76B}" destId="{5EC37732-8521-4CD2-BB22-C88548DB70DC}"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B4B8D8D7-A63E-4E61-B586-9CFE19DFB3B6}" type="presOf" srcId="{6EC4B1DC-6256-44CF-BF5C-7D163745379D}" destId="{7FAD3AC2-9F90-4FF7-8C89-53E5578CDE3A}"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F3B64BF6-EF24-497E-A69E-B5D3B4BC3CC7}" type="presOf" srcId="{85F3733C-6B07-4AC2-9F32-F177DECC6C50}" destId="{6DDCA20E-EF40-4443-AE6C-4419507E0ADD}" srcOrd="0" destOrd="0" presId="urn:diagrams.loki3.com/BracketList"/>
    <dgm:cxn modelId="{85E913F8-3AE9-4554-AE9B-C66D2EF54FDC}" srcId="{2CB634B9-D889-4761-806F-918C8AA5CF69}" destId="{34C487F5-C948-49B2-A767-0841A8B4BC51}" srcOrd="0" destOrd="0" parTransId="{DEFF0B5D-27BD-4A80-85EB-A3EECDD2130D}" sibTransId="{19EE7B6B-0B31-49F6-9033-DB0FB575EFF9}"/>
    <dgm:cxn modelId="{39445FFA-CEBD-4A56-811B-0E14B64F8FA2}" type="presOf" srcId="{83196B98-4441-46BB-893F-F3BF41AF0287}" destId="{5F0F26F2-4521-402A-BE82-76C7D9514C8B}" srcOrd="0" destOrd="0" presId="urn:diagrams.loki3.com/BracketList"/>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B5D3A8AE-8A91-44A7-8E8D-98CE9C2EB4AF}" type="presParOf" srcId="{8DA37B4A-6124-4DD6-8E67-B1B38C54CC2B}" destId="{E1BF1535-384F-4B31-9292-EA35C486278B}" srcOrd="6" destOrd="0" presId="urn:diagrams.loki3.com/BracketList"/>
    <dgm:cxn modelId="{5AFAECEA-C8D8-4872-900F-E47F63164875}" type="presParOf" srcId="{E1BF1535-384F-4B31-9292-EA35C486278B}" destId="{87122FBB-B5F0-45A6-8E91-D99B369CB2DF}" srcOrd="0" destOrd="0" presId="urn:diagrams.loki3.com/BracketList"/>
    <dgm:cxn modelId="{D573D0A6-6A42-4D9E-842F-8E7043561182}" type="presParOf" srcId="{E1BF1535-384F-4B31-9292-EA35C486278B}" destId="{F33BC3AF-291E-45EA-8980-CA6AB2AD82BC}" srcOrd="1" destOrd="0" presId="urn:diagrams.loki3.com/BracketList"/>
    <dgm:cxn modelId="{CDAF52C6-7AC9-41D9-B31E-4DEF20DEFD60}" type="presParOf" srcId="{E1BF1535-384F-4B31-9292-EA35C486278B}" destId="{3D439D4C-8EB9-4352-9D32-FEB8C795E167}" srcOrd="2" destOrd="0" presId="urn:diagrams.loki3.com/BracketList"/>
    <dgm:cxn modelId="{B6347E10-D188-4943-8A32-61BCE58DE3AE}" type="presParOf" srcId="{8DA37B4A-6124-4DD6-8E67-B1B38C54CC2B}" destId="{3320ED6F-BFEE-4D37-994B-1F55EF99E460}" srcOrd="7" destOrd="0" presId="urn:diagrams.loki3.com/BracketList"/>
    <dgm:cxn modelId="{C328CAEB-8FB8-4F01-A6B2-5E02151B43E2}" type="presParOf" srcId="{8DA37B4A-6124-4DD6-8E67-B1B38C54CC2B}" destId="{21656B3C-24B6-4866-BC0F-C4F1DE3A7C1B}" srcOrd="8" destOrd="0" presId="urn:diagrams.loki3.com/BracketList"/>
    <dgm:cxn modelId="{0BE46F71-3352-4658-A38C-9313B2261EED}" type="presParOf" srcId="{21656B3C-24B6-4866-BC0F-C4F1DE3A7C1B}" destId="{6DDCA20E-EF40-4443-AE6C-4419507E0ADD}" srcOrd="0" destOrd="0" presId="urn:diagrams.loki3.com/BracketList"/>
    <dgm:cxn modelId="{135D726F-0BBC-42C7-AD51-20699C1CF190}" type="presParOf" srcId="{21656B3C-24B6-4866-BC0F-C4F1DE3A7C1B}" destId="{9FF193CF-5DA3-4295-8EFA-F0AF225985FE}" srcOrd="1" destOrd="0" presId="urn:diagrams.loki3.com/BracketList"/>
    <dgm:cxn modelId="{FB9E9EEF-D8CB-4230-A549-7472EB426318}" type="presParOf" srcId="{21656B3C-24B6-4866-BC0F-C4F1DE3A7C1B}" destId="{38D4ECC3-CE07-45C0-BC9B-F82668225F6C}" srcOrd="2" destOrd="0" presId="urn:diagrams.loki3.com/BracketList"/>
    <dgm:cxn modelId="{5DEEBDF2-EA71-42E6-8D89-77A933D60D71}" type="presParOf" srcId="{21656B3C-24B6-4866-BC0F-C4F1DE3A7C1B}" destId="{5EC37732-8521-4CD2-BB22-C88548DB70DC}" srcOrd="3" destOrd="0" presId="urn:diagrams.loki3.com/BracketList"/>
    <dgm:cxn modelId="{BC1C10E6-0808-487C-9D71-19480DECF423}" type="presParOf" srcId="{8DA37B4A-6124-4DD6-8E67-B1B38C54CC2B}" destId="{9807E001-CF0F-447B-BE02-A2753C03FA2E}" srcOrd="9" destOrd="0" presId="urn:diagrams.loki3.com/BracketList"/>
    <dgm:cxn modelId="{D2792493-9760-483B-8287-136B4322EDFF}" type="presParOf" srcId="{8DA37B4A-6124-4DD6-8E67-B1B38C54CC2B}" destId="{1AFCFC5B-DED4-4844-90F7-D94C7AAC4B52}" srcOrd="10" destOrd="0" presId="urn:diagrams.loki3.com/BracketList"/>
    <dgm:cxn modelId="{4B5CD2F3-2C3D-4FC5-8E78-89BB6D37C439}" type="presParOf" srcId="{1AFCFC5B-DED4-4844-90F7-D94C7AAC4B52}" destId="{DBC2B4E3-D1A9-4812-9CF2-731CEE4CA5BD}" srcOrd="0" destOrd="0" presId="urn:diagrams.loki3.com/BracketList"/>
    <dgm:cxn modelId="{8A92314F-C756-43D5-A440-A1D3DB609ADA}" type="presParOf" srcId="{1AFCFC5B-DED4-4844-90F7-D94C7AAC4B52}" destId="{12019DD3-CEE8-4A20-9397-5F90C48F8D42}" srcOrd="1" destOrd="0" presId="urn:diagrams.loki3.com/BracketList"/>
    <dgm:cxn modelId="{44B214E0-CD23-40B5-8741-1BB1EB0F2D96}" type="presParOf" srcId="{1AFCFC5B-DED4-4844-90F7-D94C7AAC4B52}" destId="{F2BEE335-C24B-4394-B12D-45526C38EF76}" srcOrd="2" destOrd="0" presId="urn:diagrams.loki3.com/BracketList"/>
    <dgm:cxn modelId="{0A86857E-ED6B-430D-82EB-11C1D9A3EE1A}" type="presParOf" srcId="{8DA37B4A-6124-4DD6-8E67-B1B38C54CC2B}" destId="{C52065CB-EC8A-4D2E-B5EA-DB019E90452C}" srcOrd="11" destOrd="0" presId="urn:diagrams.loki3.com/BracketList"/>
    <dgm:cxn modelId="{627D133B-264E-4FCC-9C8F-C58ADAB2CF6D}" type="presParOf" srcId="{8DA37B4A-6124-4DD6-8E67-B1B38C54CC2B}" destId="{08C46377-A0AA-44E1-9C42-9CC95D28CB65}" srcOrd="12" destOrd="0" presId="urn:diagrams.loki3.com/BracketList"/>
    <dgm:cxn modelId="{5255E63B-5029-46EA-A3BB-AEFD2AE03073}" type="presParOf" srcId="{08C46377-A0AA-44E1-9C42-9CC95D28CB65}" destId="{F75B4259-2E14-48EF-8986-FF4DA92CF962}" srcOrd="0" destOrd="0" presId="urn:diagrams.loki3.com/BracketList"/>
    <dgm:cxn modelId="{61B74596-936E-4A8F-88D2-B83FB1A44640}" type="presParOf" srcId="{08C46377-A0AA-44E1-9C42-9CC95D28CB65}" destId="{F6B465F5-54D4-46E8-828A-167957ECFB8A}" srcOrd="1" destOrd="0" presId="urn:diagrams.loki3.com/BracketList"/>
    <dgm:cxn modelId="{A01D53D5-9670-4705-881B-402780E2065E}" type="presParOf" srcId="{08C46377-A0AA-44E1-9C42-9CC95D28CB65}" destId="{8A88F54E-363B-477C-BC1E-4AD148031881}" srcOrd="2" destOrd="0" presId="urn:diagrams.loki3.com/BracketList"/>
    <dgm:cxn modelId="{D19EA4D2-00E1-4133-A23F-1EA071CDC1F6}" type="presParOf" srcId="{08C46377-A0AA-44E1-9C42-9CC95D28CB65}" destId="{AF9132FB-31AB-422F-BBA8-9E3CB0F9539B}" srcOrd="3" destOrd="0" presId="urn:diagrams.loki3.com/BracketList"/>
    <dgm:cxn modelId="{78038423-E517-4EE8-9B11-C0B37C3FC104}" type="presParOf" srcId="{8DA37B4A-6124-4DD6-8E67-B1B38C54CC2B}" destId="{4B08478C-09BD-49A0-B20C-6365ED0846DA}" srcOrd="13" destOrd="0" presId="urn:diagrams.loki3.com/BracketList"/>
    <dgm:cxn modelId="{A1DC39EC-FF80-4373-97B3-0512F0EA0CB3}" type="presParOf" srcId="{8DA37B4A-6124-4DD6-8E67-B1B38C54CC2B}" destId="{50036A20-9C83-4251-84B9-488F3A74BD20}" srcOrd="14"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 modelId="{F8712204-14A9-43A3-80BB-0D680D5D53AB}" type="presParOf" srcId="{8DA37B4A-6124-4DD6-8E67-B1B38C54CC2B}" destId="{F1FB18CD-B9F3-4EC8-8B4D-3DC03863DFDE}" srcOrd="15" destOrd="0" presId="urn:diagrams.loki3.com/BracketList"/>
    <dgm:cxn modelId="{BB9B84E3-1675-49FA-AFC9-11B39D6B5AA2}" type="presParOf" srcId="{8DA37B4A-6124-4DD6-8E67-B1B38C54CC2B}" destId="{DACF5B55-3708-448A-A0AA-184E14094C87}" srcOrd="16" destOrd="0" presId="urn:diagrams.loki3.com/BracketList"/>
    <dgm:cxn modelId="{B7106085-123D-4412-9829-28CB6807650F}" type="presParOf" srcId="{DACF5B55-3708-448A-A0AA-184E14094C87}" destId="{409B05E0-1247-4993-B50D-9B26C2DE4F95}" srcOrd="0" destOrd="0" presId="urn:diagrams.loki3.com/BracketList"/>
    <dgm:cxn modelId="{8ED34720-6132-45F4-999A-FF4454EDA0E1}" type="presParOf" srcId="{DACF5B55-3708-448A-A0AA-184E14094C87}" destId="{2E573CF3-DA17-450A-B9F5-9CB67B1EC731}" srcOrd="1" destOrd="0" presId="urn:diagrams.loki3.com/BracketList"/>
    <dgm:cxn modelId="{BA964DAA-BB25-44D6-9E4D-610287AD1661}" type="presParOf" srcId="{DACF5B55-3708-448A-A0AA-184E14094C87}" destId="{0248BFD1-7872-409B-B095-774EAB1790CE}" srcOrd="2" destOrd="0" presId="urn:diagrams.loki3.com/BracketList"/>
    <dgm:cxn modelId="{B49C13C0-6715-497E-BD1B-999A473944E6}" type="presParOf" srcId="{8DA37B4A-6124-4DD6-8E67-B1B38C54CC2B}" destId="{7941CF88-BCA9-4A44-8E44-8C46FC816C4E}" srcOrd="17" destOrd="0" presId="urn:diagrams.loki3.com/BracketList"/>
    <dgm:cxn modelId="{6D60BE79-7144-4CD7-83BE-C2F82C680E9A}" type="presParOf" srcId="{8DA37B4A-6124-4DD6-8E67-B1B38C54CC2B}" destId="{C6B6E7E7-01B2-4984-8151-1CABB116BFF3}" srcOrd="18" destOrd="0" presId="urn:diagrams.loki3.com/BracketList"/>
    <dgm:cxn modelId="{24912B64-3409-4061-A39C-AA9D9E47F4FC}" type="presParOf" srcId="{C6B6E7E7-01B2-4984-8151-1CABB116BFF3}" destId="{CF64B07A-A7D9-41F4-B4C4-4ACDC8F2C0FE}" srcOrd="0" destOrd="0" presId="urn:diagrams.loki3.com/BracketList"/>
    <dgm:cxn modelId="{6EA46A9F-C602-4AF9-BEC8-0334B56A6C49}" type="presParOf" srcId="{C6B6E7E7-01B2-4984-8151-1CABB116BFF3}" destId="{0E0E5E46-AFB4-459C-9112-EBE1D51D9117}" srcOrd="1" destOrd="0" presId="urn:diagrams.loki3.com/BracketList"/>
    <dgm:cxn modelId="{8A19639F-C7A5-46E7-A1C9-EDEB85826366}" type="presParOf" srcId="{C6B6E7E7-01B2-4984-8151-1CABB116BFF3}" destId="{17408283-D5E8-4795-96C2-BF78E705999C}" srcOrd="2" destOrd="0" presId="urn:diagrams.loki3.com/BracketList"/>
    <dgm:cxn modelId="{C2E4E5B2-58EF-4C73-9B7B-B924722C7AF9}" type="presParOf" srcId="{C6B6E7E7-01B2-4984-8151-1CABB116BFF3}" destId="{7FAD3AC2-9F90-4FF7-8C89-53E5578CDE3A}" srcOrd="3" destOrd="0" presId="urn:diagrams.loki3.com/BracketList"/>
    <dgm:cxn modelId="{9B042D97-021E-40E0-8C03-B506928D8F22}" type="presParOf" srcId="{8DA37B4A-6124-4DD6-8E67-B1B38C54CC2B}" destId="{13B92086-C3BF-40E9-9B21-BBC897C19F73}" srcOrd="19" destOrd="0" presId="urn:diagrams.loki3.com/BracketList"/>
    <dgm:cxn modelId="{8F78F6FA-4D18-4AF7-89F3-BD6BB4FBC2C8}" type="presParOf" srcId="{8DA37B4A-6124-4DD6-8E67-B1B38C54CC2B}" destId="{4FB1C4EB-D301-432F-B023-01BA2A1D4377}" srcOrd="20" destOrd="0" presId="urn:diagrams.loki3.com/BracketList"/>
    <dgm:cxn modelId="{3378D11A-F7C1-4B79-A1F8-A52EC8BBCE6D}" type="presParOf" srcId="{4FB1C4EB-D301-432F-B023-01BA2A1D4377}" destId="{4313B9EB-F567-4A7A-AA3E-72B3FDCC8876}" srcOrd="0" destOrd="0" presId="urn:diagrams.loki3.com/BracketList"/>
    <dgm:cxn modelId="{2DECA03D-8A3E-4FAC-9AB5-89AF7B05295A}" type="presParOf" srcId="{4FB1C4EB-D301-432F-B023-01BA2A1D4377}" destId="{2EAB0603-1675-4C94-8189-68F8DE5ED2AA}" srcOrd="1" destOrd="0" presId="urn:diagrams.loki3.com/BracketList"/>
    <dgm:cxn modelId="{7C327E2C-A492-4BD4-B856-C49761610E05}" type="presParOf" srcId="{4FB1C4EB-D301-432F-B023-01BA2A1D4377}" destId="{9E315ACF-30C5-4191-B3DC-C43B5C834620}" srcOrd="2" destOrd="0" presId="urn:diagrams.loki3.com/BracketList"/>
    <dgm:cxn modelId="{F6324AAC-78EA-44B0-B926-3F8F1EABEE6A}" type="presParOf" srcId="{4FB1C4EB-D301-432F-B023-01BA2A1D4377}" destId="{5F0F26F2-4521-402A-BE82-76C7D9514C8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dgm:spPr/>
      <dgm:t>
        <a:bodyPr/>
        <a:lstStyle/>
        <a:p>
          <a:r>
            <a:rPr lang="en-US" dirty="0"/>
            <a:t>Modules 1-3</a:t>
          </a:r>
          <a:br>
            <a:rPr lang="en-US" dirty="0"/>
          </a:br>
          <a:r>
            <a:rPr lang="en-US" dirty="0"/>
            <a:t>9:00 – 10:00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dgm:spPr/>
      <dgm:t>
        <a:bodyPr/>
        <a:lstStyle/>
        <a:p>
          <a:r>
            <a:rPr lang="en-US" dirty="0"/>
            <a:t>Solution Overview</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787625D0-BC14-47EC-80DF-157179549094}">
      <dgm:prSet phldrT="[Text]"/>
      <dgm:spPr/>
      <dgm:t>
        <a:bodyPr/>
        <a:lstStyle/>
        <a:p>
          <a:r>
            <a:rPr lang="en-US" dirty="0"/>
            <a:t>Setup</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dgm:spPr/>
      <dgm:t>
        <a:bodyPr/>
        <a:lstStyle/>
        <a:p>
          <a:r>
            <a:rPr lang="en-US" dirty="0"/>
            <a:t>Module 6</a:t>
          </a:r>
        </a:p>
        <a:p>
          <a:r>
            <a:rPr lang="en-US" dirty="0"/>
            <a:t>10:00 – 11:00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7</a:t>
          </a:r>
        </a:p>
        <a:p>
          <a:r>
            <a:rPr lang="en-US" dirty="0"/>
            <a:t>11:00 – 12:30 PM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8C3C913-92AC-45C4-8A25-FD6FC7F4D807}">
      <dgm:prSet phldrT="[Text]"/>
      <dgm:spPr/>
      <dgm:t>
        <a:bodyPr/>
        <a:lstStyle/>
        <a:p>
          <a:r>
            <a:rPr lang="en-US" dirty="0"/>
            <a:t>Closing</a:t>
          </a:r>
          <a:br>
            <a:rPr lang="en-US" dirty="0"/>
          </a:br>
          <a:r>
            <a:rPr lang="en-US" dirty="0"/>
            <a:t>12:30pm – 1:00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BF6394A6-B228-44D1-A6C8-894E24E3C517}">
      <dgm:prSet phldrT="[Text]"/>
      <dgm:spPr/>
      <dgm:t>
        <a:bodyPr/>
        <a:lstStyle/>
        <a:p>
          <a:r>
            <a:rPr lang="en-US" dirty="0"/>
            <a:t>Module 6: Lakehouse</a:t>
          </a:r>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97F74CFC-3B42-4828-9676-9EA48E792736}">
      <dgm:prSet phldrT="[Text]"/>
      <dgm:spPr/>
      <dgm:t>
        <a:bodyPr/>
        <a:lstStyle/>
        <a:p>
          <a:r>
            <a:rPr lang="en-US" dirty="0"/>
            <a:t>Q&amp;A, Feedback, and next steps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4DBF2ACA-BBE7-4EB9-AA0B-AA3D2C15F18A}">
      <dgm:prSet phldrT="[Text]"/>
      <dgm:spPr/>
      <dgm:t>
        <a:bodyPr/>
        <a:lstStyle/>
        <a:p>
          <a:r>
            <a:rPr lang="en-US" dirty="0"/>
            <a:t>Medallion Architecture, notebooks, and data wrangler</a:t>
          </a:r>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4">
        <dgm:presLayoutVars>
          <dgm:chMax val="1"/>
          <dgm:bulletEnabled val="1"/>
        </dgm:presLayoutVars>
      </dgm:prSet>
      <dgm:spPr/>
    </dgm:pt>
    <dgm:pt modelId="{5F92FD12-F3C2-42E1-914F-DC70E8252135}" type="pres">
      <dgm:prSet presAssocID="{044F2B5D-2748-4B78-B642-070D87B35F76}" presName="bracket" presStyleLbl="parChTrans1D1" presStyleIdx="0" presStyleCnt="4"/>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4">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4">
        <dgm:presLayoutVars>
          <dgm:chMax val="1"/>
          <dgm:bulletEnabled val="1"/>
        </dgm:presLayoutVars>
      </dgm:prSet>
      <dgm:spPr/>
    </dgm:pt>
    <dgm:pt modelId="{AC771E73-C6F8-453F-B0DC-C4C5E05E544C}" type="pres">
      <dgm:prSet presAssocID="{A0619482-57AB-4B78-8A4D-950B973B4CD8}" presName="bracket" presStyleLbl="parChTrans1D1" presStyleIdx="1" presStyleCnt="4"/>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4">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4">
        <dgm:presLayoutVars>
          <dgm:chMax val="1"/>
          <dgm:bulletEnabled val="1"/>
        </dgm:presLayoutVars>
      </dgm:prSet>
      <dgm:spPr/>
    </dgm:pt>
    <dgm:pt modelId="{ED0663BD-4031-4A4B-A88C-F7B9529D288B}" type="pres">
      <dgm:prSet presAssocID="{62F40474-A597-4EFD-A796-B3906FCB0FB8}" presName="bracket" presStyleLbl="parChTrans1D1" presStyleIdx="2" presStyleCnt="4"/>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4">
        <dgm:presLayoutVars>
          <dgm:bulletEnabled val="1"/>
        </dgm:presLayoutVars>
      </dgm:prSet>
      <dgm:spPr/>
    </dgm:pt>
    <dgm:pt modelId="{9DD9CC27-2218-416E-8499-2AA2DAF69CB6}" type="pres">
      <dgm:prSet presAssocID="{106F3503-DBA0-472D-98EF-B9282F576E09}"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3" presStyleCnt="4">
        <dgm:presLayoutVars>
          <dgm:chMax val="1"/>
          <dgm:bulletEnabled val="1"/>
        </dgm:presLayoutVars>
      </dgm:prSet>
      <dgm:spPr/>
    </dgm:pt>
    <dgm:pt modelId="{8B764439-FF55-4F8E-BC23-5BD442C9AE38}" type="pres">
      <dgm:prSet presAssocID="{E8C3C913-92AC-45C4-8A25-FD6FC7F4D807}" presName="bracket" presStyleLbl="parChTrans1D1" presStyleIdx="3" presStyleCnt="4"/>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3" presStyleCnt="4">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A587290C-5F07-496C-AF7B-994CCB6AB235}" type="presOf" srcId="{4DBF2ACA-BBE7-4EB9-AA0B-AA3D2C15F18A}" destId="{AD6B2488-38B0-4AC4-A7E4-047F3754CC23}" srcOrd="0" destOrd="1" presId="urn:diagrams.loki3.com/BracketList"/>
    <dgm:cxn modelId="{4F1DF713-E9D3-43B1-B6F5-4AE8A7CBB567}" srcId="{A0619482-57AB-4B78-8A4D-950B973B4CD8}" destId="{4DBF2ACA-BBE7-4EB9-AA0B-AA3D2C15F18A}" srcOrd="1"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A20F763F-9423-4653-8532-7E6106DF903C}" srcId="{E8C3C913-92AC-45C4-8A25-FD6FC7F4D807}" destId="{97F74CFC-3B42-4828-9676-9EA48E792736}" srcOrd="0" destOrd="0" parTransId="{7C7CC13A-A03D-4F58-BD3A-B7E4C505A7E9}" sibTransId="{BBDE7A47-0A7B-4E4F-AE85-B32BE24A60C7}"/>
    <dgm:cxn modelId="{6B292F48-426F-43FB-87F4-22532A7A9772}" type="presOf" srcId="{A0619482-57AB-4B78-8A4D-950B973B4CD8}" destId="{9143A9F0-261C-427B-98F2-77380F743F7C}" srcOrd="0" destOrd="0" presId="urn:diagrams.loki3.com/BracketList"/>
    <dgm:cxn modelId="{D660C448-B041-4317-B1D0-2AB38BBF94AF}" type="presOf" srcId="{618E915C-01EB-4335-B9CC-1FAE0628EE49}" destId="{E2624998-87FE-4D74-B241-DB613AB8D839}" srcOrd="0" destOrd="1" presId="urn:diagrams.loki3.com/BracketList"/>
    <dgm:cxn modelId="{38115A78-E9EC-457C-9F54-E803AEBA2D38}" srcId="{E065C188-EB6C-4F8A-8DB7-2A5BF83174C0}" destId="{E8C3C913-92AC-45C4-8A25-FD6FC7F4D807}" srcOrd="3"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C866F1AB-8845-45F8-A3A7-D0699D09A381}" type="presOf" srcId="{E065C188-EB6C-4F8A-8DB7-2A5BF83174C0}" destId="{8DA37B4A-6124-4DD6-8E67-B1B38C54CC2B}" srcOrd="0" destOrd="0" presId="urn:diagrams.loki3.com/BracketList"/>
    <dgm:cxn modelId="{7B541EBC-1027-4639-9E6A-B5757A30A913}" type="presOf" srcId="{787625D0-BC14-47EC-80DF-157179549094}" destId="{0CFEAC8F-0B5F-4624-A547-492E2E38836F}" srcOrd="0" destOrd="1"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6A8FF5CD-7628-418E-9C69-B441ECD759D2}" type="presOf" srcId="{044F2B5D-2748-4B78-B642-070D87B35F76}" destId="{8A3F6E97-4CA9-43B7-B543-DEAC86361EA6}"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A1DC39EC-FF80-4373-97B3-0512F0EA0CB3}" type="presParOf" srcId="{8DA37B4A-6124-4DD6-8E67-B1B38C54CC2B}" destId="{50036A20-9C83-4251-84B9-488F3A74BD20}" srcOrd="6"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custT="1"/>
      <dgm:spPr/>
      <dgm:t>
        <a:bodyPr/>
        <a:lstStyle/>
        <a:p>
          <a:r>
            <a:rPr lang="en-US" sz="2600" dirty="0"/>
            <a:t>Day 1</a:t>
          </a:r>
          <a:br>
            <a:rPr lang="en-US" sz="2600" dirty="0"/>
          </a:br>
          <a:r>
            <a:rPr lang="en-US" sz="2400" dirty="0"/>
            <a:t>Modules 1-3</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787625D0-BC14-47EC-80DF-157179549094}">
      <dgm:prSet phldrT="[Text]"/>
      <dgm:spPr/>
      <dgm:t>
        <a:bodyPr/>
        <a:lstStyle/>
        <a:p>
          <a:r>
            <a:rPr lang="en-US" dirty="0"/>
            <a:t>Setup, KQL, Reports</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custT="1"/>
      <dgm:spPr/>
      <dgm:t>
        <a:bodyPr/>
        <a:lstStyle/>
        <a:p>
          <a:r>
            <a:rPr lang="en-US" sz="2600" dirty="0"/>
            <a:t>Day 2</a:t>
          </a:r>
          <a:br>
            <a:rPr lang="en-US" sz="2600" dirty="0"/>
          </a:br>
          <a:r>
            <a:rPr lang="en-US" sz="2400" dirty="0"/>
            <a:t>Module 6</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custT="1"/>
      <dgm:spPr/>
      <dgm:t>
        <a:bodyPr/>
        <a:lstStyle/>
        <a:p>
          <a:r>
            <a:rPr lang="en-US" sz="2600" dirty="0"/>
            <a:t>Day 3</a:t>
          </a:r>
          <a:br>
            <a:rPr lang="en-US" sz="2600" dirty="0"/>
          </a:br>
          <a:r>
            <a:rPr lang="en-US" sz="2400" dirty="0"/>
            <a:t>Module 7</a:t>
          </a:r>
          <a:endParaRPr lang="en-US" sz="2600" dirty="0"/>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4DBF2ACA-BBE7-4EB9-AA0B-AA3D2C15F18A}">
      <dgm:prSet phldrT="[Text]"/>
      <dgm:spPr/>
      <dgm:t>
        <a:bodyPr/>
        <a:lstStyle/>
        <a:p>
          <a:r>
            <a:rPr lang="en-US"/>
            <a:t>Lakehouse</a:t>
          </a:r>
          <a:endParaRPr lang="en-US" dirty="0"/>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1ACA6E92-BE15-4B93-8E18-90DAE86135F6}">
      <dgm:prSet phldrT="[Text]"/>
      <dgm:spPr/>
      <dgm:t>
        <a:bodyPr/>
        <a:lstStyle/>
        <a:p>
          <a:r>
            <a:rPr lang="en-US" dirty="0"/>
            <a:t>Solution Overview</a:t>
          </a:r>
        </a:p>
      </dgm:t>
    </dgm:pt>
    <dgm:pt modelId="{8DED530E-D14A-40AA-8F36-9684AB9D2D09}" type="parTrans" cxnId="{20DC5805-9C8B-43C9-9E1B-C76BB96FAACC}">
      <dgm:prSet/>
      <dgm:spPr/>
      <dgm:t>
        <a:bodyPr/>
        <a:lstStyle/>
        <a:p>
          <a:endParaRPr lang="en-US"/>
        </a:p>
      </dgm:t>
    </dgm:pt>
    <dgm:pt modelId="{BA639256-2963-4026-82C7-4D4872E4326F}" type="sibTrans" cxnId="{20DC5805-9C8B-43C9-9E1B-C76BB96FAACC}">
      <dgm:prSet/>
      <dgm:spPr/>
      <dgm:t>
        <a:bodyPr/>
        <a:lstStyle/>
        <a:p>
          <a:endParaRPr lang="en-US"/>
        </a:p>
      </dgm:t>
    </dgm:pt>
    <dgm:pt modelId="{38E89A4B-056A-4563-922E-1BCE693A2010}">
      <dgm:prSet phldrT="[Text]"/>
      <dgm:spPr/>
      <dgm:t>
        <a:bodyPr/>
        <a:lstStyle/>
        <a:p>
          <a:r>
            <a:rPr lang="en-US" dirty="0"/>
            <a:t>Medallion Architecture, notebooks, and data wrangler</a:t>
          </a:r>
        </a:p>
      </dgm:t>
    </dgm:pt>
    <dgm:pt modelId="{13A0A5D1-DBF9-4089-9300-841F198C9123}" type="parTrans" cxnId="{0B9AC8B6-0A92-427D-857C-3F65F4BE362B}">
      <dgm:prSet/>
      <dgm:spPr/>
      <dgm:t>
        <a:bodyPr/>
        <a:lstStyle/>
        <a:p>
          <a:endParaRPr lang="en-US"/>
        </a:p>
      </dgm:t>
    </dgm:pt>
    <dgm:pt modelId="{68C7B61F-A55E-4C78-BAF5-E1E5DDC25CDB}" type="sibTrans" cxnId="{0B9AC8B6-0A92-427D-857C-3F65F4BE362B}">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3">
        <dgm:presLayoutVars>
          <dgm:chMax val="1"/>
          <dgm:bulletEnabled val="1"/>
        </dgm:presLayoutVars>
      </dgm:prSet>
      <dgm:spPr/>
    </dgm:pt>
    <dgm:pt modelId="{5F92FD12-F3C2-42E1-914F-DC70E8252135}" type="pres">
      <dgm:prSet presAssocID="{044F2B5D-2748-4B78-B642-070D87B35F76}" presName="bracket" presStyleLbl="parChTrans1D1" presStyleIdx="0" presStyleCnt="3"/>
      <dgm:spPr/>
    </dgm:pt>
    <dgm:pt modelId="{2C95A47F-5969-4438-A5C8-BC30EE02A6AA}" type="pres">
      <dgm:prSet presAssocID="{044F2B5D-2748-4B78-B642-070D87B35F76}" presName="spH" presStyleCnt="0"/>
      <dgm:spPr/>
    </dgm:pt>
    <dgm:pt modelId="{86CE0C7F-4CBE-4CE8-98E5-12B274BC10ED}" type="pres">
      <dgm:prSet presAssocID="{044F2B5D-2748-4B78-B642-070D87B35F76}" presName="desTx" presStyleLbl="node1" presStyleIdx="0" presStyleCnt="3">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3">
        <dgm:presLayoutVars>
          <dgm:chMax val="1"/>
          <dgm:bulletEnabled val="1"/>
        </dgm:presLayoutVars>
      </dgm:prSet>
      <dgm:spPr/>
    </dgm:pt>
    <dgm:pt modelId="{AC771E73-C6F8-453F-B0DC-C4C5E05E544C}" type="pres">
      <dgm:prSet presAssocID="{A0619482-57AB-4B78-8A4D-950B973B4CD8}" presName="bracket" presStyleLbl="parChTrans1D1" presStyleIdx="1" presStyleCnt="3"/>
      <dgm:spPr/>
    </dgm:pt>
    <dgm:pt modelId="{01C8B7BA-7AD0-4263-AF8E-15642D800A7C}" type="pres">
      <dgm:prSet presAssocID="{A0619482-57AB-4B78-8A4D-950B973B4CD8}" presName="spH" presStyleCnt="0"/>
      <dgm:spPr/>
    </dgm:pt>
    <dgm:pt modelId="{DEFF9FC5-446C-4278-9462-15C0D2EA1B06}" type="pres">
      <dgm:prSet presAssocID="{A0619482-57AB-4B78-8A4D-950B973B4CD8}" presName="desTx" presStyleLbl="node1" presStyleIdx="1" presStyleCnt="3">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3">
        <dgm:presLayoutVars>
          <dgm:chMax val="1"/>
          <dgm:bulletEnabled val="1"/>
        </dgm:presLayoutVars>
      </dgm:prSet>
      <dgm:spPr/>
    </dgm:pt>
    <dgm:pt modelId="{ED0663BD-4031-4A4B-A88C-F7B9529D288B}" type="pres">
      <dgm:prSet presAssocID="{62F40474-A597-4EFD-A796-B3906FCB0FB8}" presName="bracket" presStyleLbl="parChTrans1D1" presStyleIdx="2" presStyleCnt="3"/>
      <dgm:spPr/>
    </dgm:pt>
    <dgm:pt modelId="{04F3C73D-98E7-40F0-9832-E838CAD132ED}" type="pres">
      <dgm:prSet presAssocID="{62F40474-A597-4EFD-A796-B3906FCB0FB8}" presName="spH" presStyleCnt="0"/>
      <dgm:spPr/>
    </dgm:pt>
    <dgm:pt modelId="{581DA226-3F69-4A0B-BB49-9F9A4BAA7C6F}" type="pres">
      <dgm:prSet presAssocID="{62F40474-A597-4EFD-A796-B3906FCB0FB8}" presName="desTx" presStyleLbl="node1" presStyleIdx="2" presStyleCnt="3">
        <dgm:presLayoutVars>
          <dgm:bulletEnabled val="1"/>
        </dgm:presLayoutVars>
      </dgm:prSet>
      <dgm:spPr/>
    </dgm:pt>
  </dgm:ptLst>
  <dgm:cxnLst>
    <dgm:cxn modelId="{20DC5805-9C8B-43C9-9E1B-C76BB96FAACC}" srcId="{044F2B5D-2748-4B78-B642-070D87B35F76}" destId="{1ACA6E92-BE15-4B93-8E18-90DAE86135F6}" srcOrd="0" destOrd="0" parTransId="{8DED530E-D14A-40AA-8F36-9684AB9D2D09}" sibTransId="{BA639256-2963-4026-82C7-4D4872E4326F}"/>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4F1DF713-E9D3-43B1-B6F5-4AE8A7CBB567}" srcId="{A0619482-57AB-4B78-8A4D-950B973B4CD8}" destId="{4DBF2ACA-BBE7-4EB9-AA0B-AA3D2C15F18A}" srcOrd="0"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38E17E2F-036D-471E-8B50-A20A5B29D7C8}" type="presOf" srcId="{787625D0-BC14-47EC-80DF-157179549094}" destId="{86CE0C7F-4CBE-4CE8-98E5-12B274BC10ED}" srcOrd="0" destOrd="1" presId="urn:diagrams.loki3.com/BracketList"/>
    <dgm:cxn modelId="{12DEFA3B-81EE-4C5B-B8E1-D34F0AD5EAE6}" type="presOf" srcId="{618E915C-01EB-4335-B9CC-1FAE0628EE49}" destId="{581DA226-3F69-4A0B-BB49-9F9A4BAA7C6F}" srcOrd="0" destOrd="1" presId="urn:diagrams.loki3.com/BracketList"/>
    <dgm:cxn modelId="{CEF5423C-102A-44B1-AE36-71968419E856}" type="presOf" srcId="{4DBF2ACA-BBE7-4EB9-AA0B-AA3D2C15F18A}" destId="{DEFF9FC5-446C-4278-9462-15C0D2EA1B06}" srcOrd="0" destOrd="0" presId="urn:diagrams.loki3.com/BracketList"/>
    <dgm:cxn modelId="{6B292F48-426F-43FB-87F4-22532A7A9772}" type="presOf" srcId="{A0619482-57AB-4B78-8A4D-950B973B4CD8}" destId="{9143A9F0-261C-427B-98F2-77380F743F7C}" srcOrd="0" destOrd="0" presId="urn:diagrams.loki3.com/BracketList"/>
    <dgm:cxn modelId="{B4D33683-1421-4318-ABEC-4736E9650499}" srcId="{E065C188-EB6C-4F8A-8DB7-2A5BF83174C0}" destId="{044F2B5D-2748-4B78-B642-070D87B35F76}" srcOrd="0" destOrd="0" parTransId="{1F49E2C2-7D81-40E8-97D0-201051FD592A}" sibTransId="{0B1740C8-F849-4634-8AB6-B2E90498547A}"/>
    <dgm:cxn modelId="{C866F1AB-8845-45F8-A3A7-D0699D09A381}" type="presOf" srcId="{E065C188-EB6C-4F8A-8DB7-2A5BF83174C0}" destId="{8DA37B4A-6124-4DD6-8E67-B1B38C54CC2B}" srcOrd="0" destOrd="0" presId="urn:diagrams.loki3.com/BracketList"/>
    <dgm:cxn modelId="{0B9AC8B6-0A92-427D-857C-3F65F4BE362B}" srcId="{A0619482-57AB-4B78-8A4D-950B973B4CD8}" destId="{38E89A4B-056A-4563-922E-1BCE693A2010}" srcOrd="1" destOrd="0" parTransId="{13A0A5D1-DBF9-4089-9300-841F198C9123}" sibTransId="{68C7B61F-A55E-4C78-BAF5-E1E5DDC25CDB}"/>
    <dgm:cxn modelId="{1A2518BE-6709-49A6-B89C-CEDF6B4A9F09}" type="presOf" srcId="{38E89A4B-056A-4563-922E-1BCE693A2010}" destId="{DEFF9FC5-446C-4278-9462-15C0D2EA1B06}" srcOrd="0" destOrd="1" presId="urn:diagrams.loki3.com/BracketList"/>
    <dgm:cxn modelId="{6A8FF5CD-7628-418E-9C69-B441ECD759D2}" type="presOf" srcId="{044F2B5D-2748-4B78-B642-070D87B35F76}" destId="{8A3F6E97-4CA9-43B7-B543-DEAC86361EA6}" srcOrd="0" destOrd="0" presId="urn:diagrams.loki3.com/BracketList"/>
    <dgm:cxn modelId="{9FE465DA-4204-476F-8463-352657AF5ED7}" type="presOf" srcId="{EF602638-FB99-472A-8564-9723156E74BA}" destId="{581DA226-3F69-4A0B-BB49-9F9A4BAA7C6F}" srcOrd="0" destOrd="0" presId="urn:diagrams.loki3.com/BracketList"/>
    <dgm:cxn modelId="{F36644DD-5462-43C0-99E2-8654BC256EEC}" type="presOf" srcId="{1ACA6E92-BE15-4B93-8E18-90DAE86135F6}" destId="{86CE0C7F-4CBE-4CE8-98E5-12B274BC10ED}"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3639C744-5A39-48CE-B3C5-3E1B8533CC5A}" type="presParOf" srcId="{6B83F1B6-5ABB-464A-970D-B020DF5AC719}" destId="{86CE0C7F-4CBE-4CE8-98E5-12B274BC10ED}"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0D1067F7-30FD-4DB9-8077-0E2D385CB3D2}" type="presParOf" srcId="{1DCF76B6-D08F-4F0E-B7A7-4110D8023D17}" destId="{DEFF9FC5-446C-4278-9462-15C0D2EA1B06}"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FAC88B38-57D4-4E09-8178-B9181200BC20}" type="presParOf" srcId="{698E2E9E-403B-4A27-AC6A-85ED572A6A56}" destId="{581DA226-3F69-4A0B-BB49-9F9A4BAA7C6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364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0</a:t>
          </a:r>
          <a:br>
            <a:rPr lang="en-US" sz="1200" kern="1200" dirty="0"/>
          </a:br>
          <a:r>
            <a:rPr lang="en-US" sz="1200" kern="1200" dirty="0"/>
            <a:t>9:00-9:30 AM</a:t>
          </a:r>
        </a:p>
      </dsp:txBody>
      <dsp:txXfrm>
        <a:off x="2793" y="236479"/>
        <a:ext cx="1429051" cy="400950"/>
      </dsp:txXfrm>
    </dsp:sp>
    <dsp:sp modelId="{5F92FD12-F3C2-42E1-914F-DC70E8252135}">
      <dsp:nvSpPr>
        <dsp:cNvPr id="0" name=""/>
        <dsp:cNvSpPr/>
      </dsp:nvSpPr>
      <dsp:spPr>
        <a:xfrm>
          <a:off x="1431845" y="2364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364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Solution overview and initial setup</a:t>
          </a:r>
        </a:p>
      </dsp:txBody>
      <dsp:txXfrm>
        <a:off x="1831980" y="236479"/>
        <a:ext cx="3887020" cy="400950"/>
      </dsp:txXfrm>
    </dsp:sp>
    <dsp:sp modelId="{9143A9F0-261C-427B-98F2-77380F743F7C}">
      <dsp:nvSpPr>
        <dsp:cNvPr id="0" name=""/>
        <dsp:cNvSpPr/>
      </dsp:nvSpPr>
      <dsp:spPr>
        <a:xfrm>
          <a:off x="2793" y="6806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1 &amp; 2</a:t>
          </a:r>
          <a:br>
            <a:rPr lang="en-US" sz="1200" kern="1200" dirty="0"/>
          </a:br>
          <a:r>
            <a:rPr lang="en-US" sz="1200" kern="1200" dirty="0"/>
            <a:t>9:30-10:15 AM</a:t>
          </a:r>
        </a:p>
      </dsp:txBody>
      <dsp:txXfrm>
        <a:off x="2793" y="680629"/>
        <a:ext cx="1429051" cy="400950"/>
      </dsp:txXfrm>
    </dsp:sp>
    <dsp:sp modelId="{AC771E73-C6F8-453F-B0DC-C4C5E05E544C}">
      <dsp:nvSpPr>
        <dsp:cNvPr id="0" name=""/>
        <dsp:cNvSpPr/>
      </dsp:nvSpPr>
      <dsp:spPr>
        <a:xfrm>
          <a:off x="1431845" y="6806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6806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KQL Databases and KQL </a:t>
          </a:r>
          <a:r>
            <a:rPr lang="en-US" sz="1600" kern="1200" dirty="0" err="1"/>
            <a:t>Querysets</a:t>
          </a:r>
          <a:endParaRPr lang="en-US" sz="1600" kern="1200" dirty="0"/>
        </a:p>
      </dsp:txBody>
      <dsp:txXfrm>
        <a:off x="1831980" y="680629"/>
        <a:ext cx="3887020" cy="400950"/>
      </dsp:txXfrm>
    </dsp:sp>
    <dsp:sp modelId="{DD33F018-1AA6-4495-926F-5F3752E23E79}">
      <dsp:nvSpPr>
        <dsp:cNvPr id="0" name=""/>
        <dsp:cNvSpPr/>
      </dsp:nvSpPr>
      <dsp:spPr>
        <a:xfrm>
          <a:off x="2793" y="11247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3</a:t>
          </a:r>
          <a:br>
            <a:rPr lang="en-US" sz="1200" kern="1200" dirty="0"/>
          </a:br>
          <a:r>
            <a:rPr lang="en-US" sz="1200" kern="1200" dirty="0"/>
            <a:t>10:15 – 10 :45 AM</a:t>
          </a:r>
        </a:p>
      </dsp:txBody>
      <dsp:txXfrm>
        <a:off x="2793" y="1124779"/>
        <a:ext cx="1429051" cy="400950"/>
      </dsp:txXfrm>
    </dsp:sp>
    <dsp:sp modelId="{ED0663BD-4031-4A4B-A88C-F7B9529D288B}">
      <dsp:nvSpPr>
        <dsp:cNvPr id="0" name=""/>
        <dsp:cNvSpPr/>
      </dsp:nvSpPr>
      <dsp:spPr>
        <a:xfrm>
          <a:off x="1431845" y="11247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11247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Power BI Real-time Reports</a:t>
          </a:r>
        </a:p>
      </dsp:txBody>
      <dsp:txXfrm>
        <a:off x="1831980" y="1124779"/>
        <a:ext cx="3887020" cy="400950"/>
      </dsp:txXfrm>
    </dsp:sp>
    <dsp:sp modelId="{87122FBB-B5F0-45A6-8E91-D99B369CB2DF}">
      <dsp:nvSpPr>
        <dsp:cNvPr id="0" name=""/>
        <dsp:cNvSpPr/>
      </dsp:nvSpPr>
      <dsp:spPr>
        <a:xfrm>
          <a:off x="2793" y="15689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Break and Review</a:t>
          </a:r>
          <a:br>
            <a:rPr lang="en-US" sz="1200" kern="1200" dirty="0"/>
          </a:br>
          <a:r>
            <a:rPr lang="en-US" sz="1200" kern="1200" dirty="0"/>
            <a:t>10:45 – 11:00 AM</a:t>
          </a:r>
        </a:p>
      </dsp:txBody>
      <dsp:txXfrm>
        <a:off x="2793" y="1568929"/>
        <a:ext cx="1429051" cy="400950"/>
      </dsp:txXfrm>
    </dsp:sp>
    <dsp:sp modelId="{F33BC3AF-291E-45EA-8980-CA6AB2AD82BC}">
      <dsp:nvSpPr>
        <dsp:cNvPr id="0" name=""/>
        <dsp:cNvSpPr/>
      </dsp:nvSpPr>
      <dsp:spPr>
        <a:xfrm>
          <a:off x="1431845" y="15689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DCA20E-EF40-4443-AE6C-4419507E0ADD}">
      <dsp:nvSpPr>
        <dsp:cNvPr id="0" name=""/>
        <dsp:cNvSpPr/>
      </dsp:nvSpPr>
      <dsp:spPr>
        <a:xfrm>
          <a:off x="2793" y="20130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4</a:t>
          </a:r>
          <a:br>
            <a:rPr lang="en-US" sz="1200" kern="1200" dirty="0"/>
          </a:br>
          <a:r>
            <a:rPr lang="en-US" sz="1200" kern="1200" dirty="0"/>
            <a:t>11:00 – 11:30 AM</a:t>
          </a:r>
        </a:p>
      </dsp:txBody>
      <dsp:txXfrm>
        <a:off x="2793" y="2013079"/>
        <a:ext cx="1429051" cy="400950"/>
      </dsp:txXfrm>
    </dsp:sp>
    <dsp:sp modelId="{9FF193CF-5DA3-4295-8EFA-F0AF225985FE}">
      <dsp:nvSpPr>
        <dsp:cNvPr id="0" name=""/>
        <dsp:cNvSpPr/>
      </dsp:nvSpPr>
      <dsp:spPr>
        <a:xfrm>
          <a:off x="1431845" y="20130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37732-8521-4CD2-BB22-C88548DB70DC}">
      <dsp:nvSpPr>
        <dsp:cNvPr id="0" name=""/>
        <dsp:cNvSpPr/>
      </dsp:nvSpPr>
      <dsp:spPr>
        <a:xfrm>
          <a:off x="1831980" y="20130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Activator</a:t>
          </a:r>
        </a:p>
      </dsp:txBody>
      <dsp:txXfrm>
        <a:off x="1831980" y="2013079"/>
        <a:ext cx="3887020" cy="400950"/>
      </dsp:txXfrm>
    </dsp:sp>
    <dsp:sp modelId="{DBC2B4E3-D1A9-4812-9CF2-731CEE4CA5BD}">
      <dsp:nvSpPr>
        <dsp:cNvPr id="0" name=""/>
        <dsp:cNvSpPr/>
      </dsp:nvSpPr>
      <dsp:spPr>
        <a:xfrm>
          <a:off x="2793" y="24572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Lunch Break</a:t>
          </a:r>
          <a:br>
            <a:rPr lang="en-US" sz="1200" kern="1200" dirty="0"/>
          </a:br>
          <a:r>
            <a:rPr lang="en-US" sz="1200" kern="1200" dirty="0"/>
            <a:t>11:30  – 12:30 PM </a:t>
          </a:r>
        </a:p>
      </dsp:txBody>
      <dsp:txXfrm>
        <a:off x="2793" y="2457229"/>
        <a:ext cx="1429051" cy="400950"/>
      </dsp:txXfrm>
    </dsp:sp>
    <dsp:sp modelId="{12019DD3-CEE8-4A20-9397-5F90C48F8D42}">
      <dsp:nvSpPr>
        <dsp:cNvPr id="0" name=""/>
        <dsp:cNvSpPr/>
      </dsp:nvSpPr>
      <dsp:spPr>
        <a:xfrm>
          <a:off x="1431845" y="24572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5B4259-2E14-48EF-8986-FF4DA92CF962}">
      <dsp:nvSpPr>
        <dsp:cNvPr id="0" name=""/>
        <dsp:cNvSpPr/>
      </dsp:nvSpPr>
      <dsp:spPr>
        <a:xfrm>
          <a:off x="2793" y="29013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5</a:t>
          </a:r>
          <a:br>
            <a:rPr lang="en-US" sz="1200" kern="1200" dirty="0"/>
          </a:br>
          <a:r>
            <a:rPr lang="en-US" sz="1200" kern="1200" dirty="0"/>
            <a:t>12:30pm – 2:00 PM</a:t>
          </a:r>
        </a:p>
      </dsp:txBody>
      <dsp:txXfrm>
        <a:off x="2793" y="2901379"/>
        <a:ext cx="1429051" cy="400950"/>
      </dsp:txXfrm>
    </dsp:sp>
    <dsp:sp modelId="{F6B465F5-54D4-46E8-828A-167957ECFB8A}">
      <dsp:nvSpPr>
        <dsp:cNvPr id="0" name=""/>
        <dsp:cNvSpPr/>
      </dsp:nvSpPr>
      <dsp:spPr>
        <a:xfrm>
          <a:off x="1431845" y="29013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9132FB-31AB-422F-BBA8-9E3CB0F9539B}">
      <dsp:nvSpPr>
        <dsp:cNvPr id="0" name=""/>
        <dsp:cNvSpPr/>
      </dsp:nvSpPr>
      <dsp:spPr>
        <a:xfrm>
          <a:off x="1831980" y="29013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Synapse Data Warehouse and pipelines</a:t>
          </a:r>
        </a:p>
      </dsp:txBody>
      <dsp:txXfrm>
        <a:off x="1831980" y="2901379"/>
        <a:ext cx="3887020" cy="400950"/>
      </dsp:txXfrm>
    </dsp:sp>
    <dsp:sp modelId="{F6435C6A-E151-41BB-827E-22312712DE76}">
      <dsp:nvSpPr>
        <dsp:cNvPr id="0" name=""/>
        <dsp:cNvSpPr/>
      </dsp:nvSpPr>
      <dsp:spPr>
        <a:xfrm>
          <a:off x="2793" y="33455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6</a:t>
          </a:r>
          <a:br>
            <a:rPr lang="en-US" sz="1200" kern="1200" dirty="0"/>
          </a:br>
          <a:r>
            <a:rPr lang="en-US" sz="1200" kern="1200" dirty="0"/>
            <a:t>2:00-3:00 PM</a:t>
          </a:r>
        </a:p>
      </dsp:txBody>
      <dsp:txXfrm>
        <a:off x="2793" y="3345529"/>
        <a:ext cx="1429051" cy="400950"/>
      </dsp:txXfrm>
    </dsp:sp>
    <dsp:sp modelId="{8B764439-FF55-4F8E-BC23-5BD442C9AE38}">
      <dsp:nvSpPr>
        <dsp:cNvPr id="0" name=""/>
        <dsp:cNvSpPr/>
      </dsp:nvSpPr>
      <dsp:spPr>
        <a:xfrm>
          <a:off x="1431845" y="33455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3455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Lakehouse with notebooks</a:t>
          </a:r>
        </a:p>
      </dsp:txBody>
      <dsp:txXfrm>
        <a:off x="1831980" y="3345529"/>
        <a:ext cx="3887020" cy="400950"/>
      </dsp:txXfrm>
    </dsp:sp>
    <dsp:sp modelId="{409B05E0-1247-4993-B50D-9B26C2DE4F95}">
      <dsp:nvSpPr>
        <dsp:cNvPr id="0" name=""/>
        <dsp:cNvSpPr/>
      </dsp:nvSpPr>
      <dsp:spPr>
        <a:xfrm>
          <a:off x="2793" y="37896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Break and Q&amp;A</a:t>
          </a:r>
          <a:br>
            <a:rPr lang="en-US" sz="1200" kern="1200" dirty="0"/>
          </a:br>
          <a:r>
            <a:rPr lang="en-US" sz="1200" kern="1200" dirty="0"/>
            <a:t>3:00 – 3:15</a:t>
          </a:r>
        </a:p>
      </dsp:txBody>
      <dsp:txXfrm>
        <a:off x="2793" y="3789679"/>
        <a:ext cx="1429051" cy="400950"/>
      </dsp:txXfrm>
    </dsp:sp>
    <dsp:sp modelId="{2E573CF3-DA17-450A-B9F5-9CB67B1EC731}">
      <dsp:nvSpPr>
        <dsp:cNvPr id="0" name=""/>
        <dsp:cNvSpPr/>
      </dsp:nvSpPr>
      <dsp:spPr>
        <a:xfrm>
          <a:off x="1431845" y="37896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4B07A-A7D9-41F4-B4C4-4ACDC8F2C0FE}">
      <dsp:nvSpPr>
        <dsp:cNvPr id="0" name=""/>
        <dsp:cNvSpPr/>
      </dsp:nvSpPr>
      <dsp:spPr>
        <a:xfrm>
          <a:off x="2793" y="42338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7</a:t>
          </a:r>
          <a:br>
            <a:rPr lang="en-US" sz="1200" kern="1200" dirty="0"/>
          </a:br>
          <a:r>
            <a:rPr lang="en-US" sz="1200" kern="1200" dirty="0"/>
            <a:t>3:15-4::30 PM</a:t>
          </a:r>
        </a:p>
      </dsp:txBody>
      <dsp:txXfrm>
        <a:off x="2793" y="4233829"/>
        <a:ext cx="1429051" cy="400950"/>
      </dsp:txXfrm>
    </dsp:sp>
    <dsp:sp modelId="{0E0E5E46-AFB4-459C-9112-EBE1D51D9117}">
      <dsp:nvSpPr>
        <dsp:cNvPr id="0" name=""/>
        <dsp:cNvSpPr/>
      </dsp:nvSpPr>
      <dsp:spPr>
        <a:xfrm>
          <a:off x="1431845" y="42338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D3AC2-9F90-4FF7-8C89-53E5578CDE3A}">
      <dsp:nvSpPr>
        <dsp:cNvPr id="0" name=""/>
        <dsp:cNvSpPr/>
      </dsp:nvSpPr>
      <dsp:spPr>
        <a:xfrm>
          <a:off x="1831980" y="42338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Science – Building ML models</a:t>
          </a:r>
        </a:p>
      </dsp:txBody>
      <dsp:txXfrm>
        <a:off x="1831980" y="4233829"/>
        <a:ext cx="3887020" cy="400950"/>
      </dsp:txXfrm>
    </dsp:sp>
    <dsp:sp modelId="{4313B9EB-F567-4A7A-AA3E-72B3FDCC8876}">
      <dsp:nvSpPr>
        <dsp:cNvPr id="0" name=""/>
        <dsp:cNvSpPr/>
      </dsp:nvSpPr>
      <dsp:spPr>
        <a:xfrm>
          <a:off x="2793" y="46779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Closing</a:t>
          </a:r>
          <a:br>
            <a:rPr lang="en-US" sz="1200" kern="1200" dirty="0"/>
          </a:br>
          <a:r>
            <a:rPr lang="en-US" sz="1200" kern="1200" dirty="0"/>
            <a:t>4:30 – 4:45 PM</a:t>
          </a:r>
        </a:p>
      </dsp:txBody>
      <dsp:txXfrm>
        <a:off x="2793" y="4677979"/>
        <a:ext cx="1429051" cy="400950"/>
      </dsp:txXfrm>
    </dsp:sp>
    <dsp:sp modelId="{2EAB0603-1675-4C94-8189-68F8DE5ED2AA}">
      <dsp:nvSpPr>
        <dsp:cNvPr id="0" name=""/>
        <dsp:cNvSpPr/>
      </dsp:nvSpPr>
      <dsp:spPr>
        <a:xfrm>
          <a:off x="1431845" y="46779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0F26F2-4521-402A-BE82-76C7D9514C8B}">
      <dsp:nvSpPr>
        <dsp:cNvPr id="0" name=""/>
        <dsp:cNvSpPr/>
      </dsp:nvSpPr>
      <dsp:spPr>
        <a:xfrm>
          <a:off x="1831980" y="46779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Feedback and next steps</a:t>
          </a:r>
        </a:p>
      </dsp:txBody>
      <dsp:txXfrm>
        <a:off x="1831980" y="4677979"/>
        <a:ext cx="3887020" cy="400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27200"/>
          <a:ext cx="1429051" cy="129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Modules 1-3</a:t>
          </a:r>
          <a:br>
            <a:rPr lang="en-US" sz="2100" kern="1200" dirty="0"/>
          </a:br>
          <a:r>
            <a:rPr lang="en-US" sz="2100" kern="1200" dirty="0"/>
            <a:t>9:00 – 10:00 AM</a:t>
          </a:r>
        </a:p>
      </dsp:txBody>
      <dsp:txXfrm>
        <a:off x="2793" y="227200"/>
        <a:ext cx="1429051" cy="1299375"/>
      </dsp:txXfrm>
    </dsp:sp>
    <dsp:sp modelId="{5F92FD12-F3C2-42E1-914F-DC70E8252135}">
      <dsp:nvSpPr>
        <dsp:cNvPr id="0" name=""/>
        <dsp:cNvSpPr/>
      </dsp:nvSpPr>
      <dsp:spPr>
        <a:xfrm>
          <a:off x="1431845" y="227200"/>
          <a:ext cx="285810" cy="129937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27200"/>
          <a:ext cx="3887020" cy="12993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Solution Overview</a:t>
          </a:r>
        </a:p>
        <a:p>
          <a:pPr marL="228600" lvl="1" indent="-228600" algn="l" defTabSz="933450">
            <a:lnSpc>
              <a:spcPct val="90000"/>
            </a:lnSpc>
            <a:spcBef>
              <a:spcPct val="0"/>
            </a:spcBef>
            <a:spcAft>
              <a:spcPct val="15000"/>
            </a:spcAft>
            <a:buChar char="•"/>
          </a:pPr>
          <a:r>
            <a:rPr lang="en-US" sz="2100" kern="1200" dirty="0"/>
            <a:t>Setup</a:t>
          </a:r>
        </a:p>
      </dsp:txBody>
      <dsp:txXfrm>
        <a:off x="1831980" y="227200"/>
        <a:ext cx="3887020" cy="1299375"/>
      </dsp:txXfrm>
    </dsp:sp>
    <dsp:sp modelId="{9143A9F0-261C-427B-98F2-77380F743F7C}">
      <dsp:nvSpPr>
        <dsp:cNvPr id="0" name=""/>
        <dsp:cNvSpPr/>
      </dsp:nvSpPr>
      <dsp:spPr>
        <a:xfrm>
          <a:off x="2793" y="1602175"/>
          <a:ext cx="1429051" cy="111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 6</a:t>
          </a:r>
        </a:p>
        <a:p>
          <a:pPr marL="0" lvl="0" indent="0" algn="r" defTabSz="933450">
            <a:lnSpc>
              <a:spcPct val="90000"/>
            </a:lnSpc>
            <a:spcBef>
              <a:spcPct val="0"/>
            </a:spcBef>
            <a:spcAft>
              <a:spcPct val="35000"/>
            </a:spcAft>
            <a:buNone/>
          </a:pPr>
          <a:r>
            <a:rPr lang="en-US" sz="2100" kern="1200" dirty="0"/>
            <a:t>10:00 – 11:00 AM</a:t>
          </a:r>
        </a:p>
      </dsp:txBody>
      <dsp:txXfrm>
        <a:off x="2793" y="1602175"/>
        <a:ext cx="1429051" cy="1117462"/>
      </dsp:txXfrm>
    </dsp:sp>
    <dsp:sp modelId="{AC771E73-C6F8-453F-B0DC-C4C5E05E544C}">
      <dsp:nvSpPr>
        <dsp:cNvPr id="0" name=""/>
        <dsp:cNvSpPr/>
      </dsp:nvSpPr>
      <dsp:spPr>
        <a:xfrm>
          <a:off x="1431845" y="1602175"/>
          <a:ext cx="285810" cy="111746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1602175"/>
          <a:ext cx="3887020" cy="111746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Module 6: Lakehouse</a:t>
          </a:r>
        </a:p>
        <a:p>
          <a:pPr marL="228600" lvl="1" indent="-228600" algn="l" defTabSz="933450">
            <a:lnSpc>
              <a:spcPct val="90000"/>
            </a:lnSpc>
            <a:spcBef>
              <a:spcPct val="0"/>
            </a:spcBef>
            <a:spcAft>
              <a:spcPct val="15000"/>
            </a:spcAft>
            <a:buChar char="•"/>
          </a:pPr>
          <a:r>
            <a:rPr lang="en-US" sz="2100" kern="1200" dirty="0"/>
            <a:t>Medallion Architecture, notebooks, and data wrangler</a:t>
          </a:r>
        </a:p>
      </dsp:txBody>
      <dsp:txXfrm>
        <a:off x="1831980" y="1602175"/>
        <a:ext cx="3887020" cy="1117462"/>
      </dsp:txXfrm>
    </dsp:sp>
    <dsp:sp modelId="{DD33F018-1AA6-4495-926F-5F3752E23E79}">
      <dsp:nvSpPr>
        <dsp:cNvPr id="0" name=""/>
        <dsp:cNvSpPr/>
      </dsp:nvSpPr>
      <dsp:spPr>
        <a:xfrm>
          <a:off x="2793" y="2795238"/>
          <a:ext cx="1429051" cy="111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 7</a:t>
          </a:r>
        </a:p>
        <a:p>
          <a:pPr marL="0" lvl="0" indent="0" algn="r" defTabSz="933450">
            <a:lnSpc>
              <a:spcPct val="90000"/>
            </a:lnSpc>
            <a:spcBef>
              <a:spcPct val="0"/>
            </a:spcBef>
            <a:spcAft>
              <a:spcPct val="35000"/>
            </a:spcAft>
            <a:buNone/>
          </a:pPr>
          <a:r>
            <a:rPr lang="en-US" sz="2100" kern="1200" dirty="0"/>
            <a:t>11:00 – 12:30 PM</a:t>
          </a:r>
        </a:p>
      </dsp:txBody>
      <dsp:txXfrm>
        <a:off x="2793" y="2795238"/>
        <a:ext cx="1429051" cy="1117462"/>
      </dsp:txXfrm>
    </dsp:sp>
    <dsp:sp modelId="{ED0663BD-4031-4A4B-A88C-F7B9529D288B}">
      <dsp:nvSpPr>
        <dsp:cNvPr id="0" name=""/>
        <dsp:cNvSpPr/>
      </dsp:nvSpPr>
      <dsp:spPr>
        <a:xfrm>
          <a:off x="1431845" y="2795238"/>
          <a:ext cx="285810" cy="111746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2795238"/>
          <a:ext cx="3887020" cy="111746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Data Science</a:t>
          </a:r>
        </a:p>
        <a:p>
          <a:pPr marL="228600" lvl="1" indent="-228600" algn="l" defTabSz="933450">
            <a:lnSpc>
              <a:spcPct val="90000"/>
            </a:lnSpc>
            <a:spcBef>
              <a:spcPct val="0"/>
            </a:spcBef>
            <a:spcAft>
              <a:spcPct val="15000"/>
            </a:spcAft>
            <a:buChar char="•"/>
          </a:pPr>
          <a:r>
            <a:rPr lang="en-US" sz="2100" kern="1200" dirty="0"/>
            <a:t>Build ML models to predict stock prices</a:t>
          </a:r>
        </a:p>
      </dsp:txBody>
      <dsp:txXfrm>
        <a:off x="1831980" y="2795238"/>
        <a:ext cx="3887020" cy="1117462"/>
      </dsp:txXfrm>
    </dsp:sp>
    <dsp:sp modelId="{F6435C6A-E151-41BB-827E-22312712DE76}">
      <dsp:nvSpPr>
        <dsp:cNvPr id="0" name=""/>
        <dsp:cNvSpPr/>
      </dsp:nvSpPr>
      <dsp:spPr>
        <a:xfrm>
          <a:off x="2793" y="3988300"/>
          <a:ext cx="1429051" cy="9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Closing</a:t>
          </a:r>
          <a:br>
            <a:rPr lang="en-US" sz="2100" kern="1200" dirty="0"/>
          </a:br>
          <a:r>
            <a:rPr lang="en-US" sz="2100" kern="1200" dirty="0"/>
            <a:t>12:30pm – 1:00 PM</a:t>
          </a:r>
        </a:p>
      </dsp:txBody>
      <dsp:txXfrm>
        <a:off x="2793" y="3988300"/>
        <a:ext cx="1429051" cy="987525"/>
      </dsp:txXfrm>
    </dsp:sp>
    <dsp:sp modelId="{8B764439-FF55-4F8E-BC23-5BD442C9AE38}">
      <dsp:nvSpPr>
        <dsp:cNvPr id="0" name=""/>
        <dsp:cNvSpPr/>
      </dsp:nvSpPr>
      <dsp:spPr>
        <a:xfrm>
          <a:off x="1431845" y="3988300"/>
          <a:ext cx="285810" cy="98752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988300"/>
          <a:ext cx="3887020" cy="98752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Q&amp;A, Feedback, and next steps</a:t>
          </a:r>
        </a:p>
      </dsp:txBody>
      <dsp:txXfrm>
        <a:off x="1831980" y="3988300"/>
        <a:ext cx="3887020" cy="987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918" y="141968"/>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1</a:t>
          </a:r>
          <a:br>
            <a:rPr lang="en-US" sz="2600" kern="1200" dirty="0"/>
          </a:br>
          <a:r>
            <a:rPr lang="en-US" sz="2400" kern="1200" dirty="0"/>
            <a:t>Modules 1-3</a:t>
          </a:r>
        </a:p>
      </dsp:txBody>
      <dsp:txXfrm>
        <a:off x="2918" y="141968"/>
        <a:ext cx="1492994" cy="1184287"/>
      </dsp:txXfrm>
    </dsp:sp>
    <dsp:sp modelId="{5F92FD12-F3C2-42E1-914F-DC70E8252135}">
      <dsp:nvSpPr>
        <dsp:cNvPr id="0" name=""/>
        <dsp:cNvSpPr/>
      </dsp:nvSpPr>
      <dsp:spPr>
        <a:xfrm>
          <a:off x="1495912" y="141968"/>
          <a:ext cx="298598" cy="1184287"/>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E0C7F-4CBE-4CE8-98E5-12B274BC10ED}">
      <dsp:nvSpPr>
        <dsp:cNvPr id="0" name=""/>
        <dsp:cNvSpPr/>
      </dsp:nvSpPr>
      <dsp:spPr>
        <a:xfrm>
          <a:off x="1913951" y="141968"/>
          <a:ext cx="4060943" cy="118428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Solution Overview</a:t>
          </a:r>
        </a:p>
        <a:p>
          <a:pPr marL="285750" lvl="1" indent="-285750" algn="l" defTabSz="1289050">
            <a:lnSpc>
              <a:spcPct val="90000"/>
            </a:lnSpc>
            <a:spcBef>
              <a:spcPct val="0"/>
            </a:spcBef>
            <a:spcAft>
              <a:spcPct val="15000"/>
            </a:spcAft>
            <a:buChar char="•"/>
          </a:pPr>
          <a:r>
            <a:rPr lang="en-US" sz="2900" kern="1200" dirty="0"/>
            <a:t>Setup, KQL, Reports</a:t>
          </a:r>
        </a:p>
      </dsp:txBody>
      <dsp:txXfrm>
        <a:off x="1913951" y="141968"/>
        <a:ext cx="4060943" cy="1184287"/>
      </dsp:txXfrm>
    </dsp:sp>
    <dsp:sp modelId="{9143A9F0-261C-427B-98F2-77380F743F7C}">
      <dsp:nvSpPr>
        <dsp:cNvPr id="0" name=""/>
        <dsp:cNvSpPr/>
      </dsp:nvSpPr>
      <dsp:spPr>
        <a:xfrm>
          <a:off x="2918" y="1800746"/>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2</a:t>
          </a:r>
          <a:br>
            <a:rPr lang="en-US" sz="2600" kern="1200" dirty="0"/>
          </a:br>
          <a:r>
            <a:rPr lang="en-US" sz="2400" kern="1200" dirty="0"/>
            <a:t>Module 6</a:t>
          </a:r>
        </a:p>
      </dsp:txBody>
      <dsp:txXfrm>
        <a:off x="2918" y="1800746"/>
        <a:ext cx="1492994" cy="1184287"/>
      </dsp:txXfrm>
    </dsp:sp>
    <dsp:sp modelId="{AC771E73-C6F8-453F-B0DC-C4C5E05E544C}">
      <dsp:nvSpPr>
        <dsp:cNvPr id="0" name=""/>
        <dsp:cNvSpPr/>
      </dsp:nvSpPr>
      <dsp:spPr>
        <a:xfrm>
          <a:off x="1495912" y="1430656"/>
          <a:ext cx="298598" cy="1924467"/>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F9FC5-446C-4278-9462-15C0D2EA1B06}">
      <dsp:nvSpPr>
        <dsp:cNvPr id="0" name=""/>
        <dsp:cNvSpPr/>
      </dsp:nvSpPr>
      <dsp:spPr>
        <a:xfrm>
          <a:off x="1913951" y="1430656"/>
          <a:ext cx="4060943" cy="192446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a:t>Lakehouse</a:t>
          </a:r>
          <a:endParaRPr lang="en-US" sz="2900" kern="1200" dirty="0"/>
        </a:p>
        <a:p>
          <a:pPr marL="285750" lvl="1" indent="-285750" algn="l" defTabSz="1289050">
            <a:lnSpc>
              <a:spcPct val="90000"/>
            </a:lnSpc>
            <a:spcBef>
              <a:spcPct val="0"/>
            </a:spcBef>
            <a:spcAft>
              <a:spcPct val="15000"/>
            </a:spcAft>
            <a:buChar char="•"/>
          </a:pPr>
          <a:r>
            <a:rPr lang="en-US" sz="2900" kern="1200" dirty="0"/>
            <a:t>Medallion Architecture, notebooks, and data wrangler</a:t>
          </a:r>
        </a:p>
      </dsp:txBody>
      <dsp:txXfrm>
        <a:off x="1913951" y="1430656"/>
        <a:ext cx="4060943" cy="1924467"/>
      </dsp:txXfrm>
    </dsp:sp>
    <dsp:sp modelId="{DD33F018-1AA6-4495-926F-5F3752E23E79}">
      <dsp:nvSpPr>
        <dsp:cNvPr id="0" name=""/>
        <dsp:cNvSpPr/>
      </dsp:nvSpPr>
      <dsp:spPr>
        <a:xfrm>
          <a:off x="2918" y="3626064"/>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3</a:t>
          </a:r>
          <a:br>
            <a:rPr lang="en-US" sz="2600" kern="1200" dirty="0"/>
          </a:br>
          <a:r>
            <a:rPr lang="en-US" sz="2400" kern="1200" dirty="0"/>
            <a:t>Module 7</a:t>
          </a:r>
          <a:endParaRPr lang="en-US" sz="2600" kern="1200" dirty="0"/>
        </a:p>
      </dsp:txBody>
      <dsp:txXfrm>
        <a:off x="2918" y="3626064"/>
        <a:ext cx="1492994" cy="1184287"/>
      </dsp:txXfrm>
    </dsp:sp>
    <dsp:sp modelId="{ED0663BD-4031-4A4B-A88C-F7B9529D288B}">
      <dsp:nvSpPr>
        <dsp:cNvPr id="0" name=""/>
        <dsp:cNvSpPr/>
      </dsp:nvSpPr>
      <dsp:spPr>
        <a:xfrm>
          <a:off x="1495912" y="3459523"/>
          <a:ext cx="298598" cy="1517368"/>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DA226-3F69-4A0B-BB49-9F9A4BAA7C6F}">
      <dsp:nvSpPr>
        <dsp:cNvPr id="0" name=""/>
        <dsp:cNvSpPr/>
      </dsp:nvSpPr>
      <dsp:spPr>
        <a:xfrm>
          <a:off x="1913951" y="3459523"/>
          <a:ext cx="4060943" cy="151736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Data Science</a:t>
          </a:r>
        </a:p>
        <a:p>
          <a:pPr marL="285750" lvl="1" indent="-285750" algn="l" defTabSz="1289050">
            <a:lnSpc>
              <a:spcPct val="90000"/>
            </a:lnSpc>
            <a:spcBef>
              <a:spcPct val="0"/>
            </a:spcBef>
            <a:spcAft>
              <a:spcPct val="15000"/>
            </a:spcAft>
            <a:buChar char="•"/>
          </a:pPr>
          <a:r>
            <a:rPr lang="en-US" sz="2900" kern="1200" dirty="0"/>
            <a:t>Build ML models to predict stock prices</a:t>
          </a:r>
        </a:p>
      </dsp:txBody>
      <dsp:txXfrm>
        <a:off x="1913951" y="3459523"/>
        <a:ext cx="4060943" cy="1517368"/>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1/18/2024</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1/18/2024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2</a:t>
            </a:fld>
            <a:endParaRPr lang="en-US"/>
          </a:p>
        </p:txBody>
      </p:sp>
    </p:spTree>
    <p:extLst>
      <p:ext uri="{BB962C8B-B14F-4D97-AF65-F5344CB8AC3E}">
        <p14:creationId xmlns:p14="http://schemas.microsoft.com/office/powerpoint/2010/main" val="3826147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Microsoft Fabric Lakehouse analytics scenario makes it so that data can be ingested into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with shortcuts to other clouds repositories, pipelines, and dataflows in order to allow end-users to leverage other data.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that data has been pulled into Microsoft Fabric, users can leverage notebooks to transform that data in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and then store them in </a:t>
            </a:r>
            <a:r>
              <a:rPr lang="en-US" sz="1800" dirty="0" err="1">
                <a:solidFill>
                  <a:srgbClr val="000000"/>
                </a:solidFill>
                <a:effectLst/>
                <a:latin typeface="Segoe UI" panose="020B0502040204020203" pitchFamily="34" charset="0"/>
                <a:ea typeface="Times New Roman" panose="02020603050405020304" pitchFamily="18" charset="0"/>
              </a:rPr>
              <a:t>Lakehouses</a:t>
            </a:r>
            <a:r>
              <a:rPr lang="en-US" sz="1800" dirty="0">
                <a:solidFill>
                  <a:srgbClr val="000000"/>
                </a:solidFill>
                <a:effectLst/>
                <a:latin typeface="Segoe UI" panose="020B0502040204020203" pitchFamily="34" charset="0"/>
                <a:ea typeface="Times New Roman" panose="02020603050405020304" pitchFamily="18" charset="0"/>
              </a:rPr>
              <a:t> with medallion structure.</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Segoe UI" panose="020B0502040204020203" pitchFamily="34" charset="0"/>
                <a:ea typeface="Times New Roman" panose="02020603050405020304" pitchFamily="18" charset="0"/>
              </a:rPr>
              <a:t>From there, users can begin to analyze and visualize that data with Power BI using the see-through mode or SQL endpoints.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6324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Data Science analytics scenario can be ingested similarly to the Lakehouse and Data Warehouse paths.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the data is ingested, it is cleaned and prepared using notebooks and then stored in the Lakehouse with medallion structure.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After the data is cleaned and stored, machine learning models can be trained and tested directly on the Lakehouse.</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Like the other analytics scenarios, business users can analyze and visualize the data with Power BI using the see-through mode or SQL endpoints.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96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full day schedule</a:t>
            </a:r>
          </a:p>
        </p:txBody>
      </p:sp>
      <p:sp>
        <p:nvSpPr>
          <p:cNvPr id="4" name="Slide Number Placeholder 3"/>
          <p:cNvSpPr>
            <a:spLocks noGrp="1"/>
          </p:cNvSpPr>
          <p:nvPr>
            <p:ph type="sldNum" sz="quarter" idx="5"/>
          </p:nvPr>
        </p:nvSpPr>
        <p:spPr/>
        <p:txBody>
          <a:bodyPr/>
          <a:lstStyle/>
          <a:p>
            <a:fld id="{054A4EC1-C524-ED45-A185-10510AA0C8D1}" type="slidenum">
              <a:rPr lang="en-US" smtClean="0"/>
              <a:t>4</a:t>
            </a:fld>
            <a:endParaRPr lang="en-US"/>
          </a:p>
        </p:txBody>
      </p:sp>
    </p:spTree>
    <p:extLst>
      <p:ext uri="{BB962C8B-B14F-4D97-AF65-F5344CB8AC3E}">
        <p14:creationId xmlns:p14="http://schemas.microsoft.com/office/powerpoint/2010/main" val="3872184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half day schedule</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5</a:t>
            </a:fld>
            <a:endParaRPr lang="en-US"/>
          </a:p>
        </p:txBody>
      </p:sp>
    </p:spTree>
    <p:extLst>
      <p:ext uri="{BB962C8B-B14F-4D97-AF65-F5344CB8AC3E}">
        <p14:creationId xmlns:p14="http://schemas.microsoft.com/office/powerpoint/2010/main" val="1111387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3-day lunch and learn schedule</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6</a:t>
            </a:fld>
            <a:endParaRPr lang="en-US"/>
          </a:p>
        </p:txBody>
      </p:sp>
    </p:spTree>
    <p:extLst>
      <p:ext uri="{BB962C8B-B14F-4D97-AF65-F5344CB8AC3E}">
        <p14:creationId xmlns:p14="http://schemas.microsoft.com/office/powerpoint/2010/main" val="81820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Include any specific logistics – access to lab environments, if available, trial (https://learn.microsoft.com/en-us/fabric/get-started/fabric-trial), etc.</a:t>
            </a:r>
          </a:p>
        </p:txBody>
      </p:sp>
      <p:sp>
        <p:nvSpPr>
          <p:cNvPr id="4" name="Slide Number Placeholder 3"/>
          <p:cNvSpPr>
            <a:spLocks noGrp="1"/>
          </p:cNvSpPr>
          <p:nvPr>
            <p:ph type="sldNum" sz="quarter" idx="5"/>
          </p:nvPr>
        </p:nvSpPr>
        <p:spPr/>
        <p:txBody>
          <a:bodyPr/>
          <a:lstStyle/>
          <a:p>
            <a:fld id="{054A4EC1-C524-ED45-A185-10510AA0C8D1}" type="slidenum">
              <a:rPr lang="en-US" smtClean="0"/>
              <a:t>7</a:t>
            </a:fld>
            <a:endParaRPr lang="en-US"/>
          </a:p>
        </p:txBody>
      </p:sp>
    </p:spTree>
    <p:extLst>
      <p:ext uri="{BB962C8B-B14F-4D97-AF65-F5344CB8AC3E}">
        <p14:creationId xmlns:p14="http://schemas.microsoft.com/office/powerpoint/2010/main" val="1367443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1A9C0-3893-422D-92DD-12B49E000A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17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1/18/2024 3:43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13514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Unlike the Data Science, Lakehouse, and Data Warehouse analytics scenarios, streaming data can be ingested into the </a:t>
            </a:r>
            <a:r>
              <a:rPr lang="en-US" sz="1800" dirty="0">
                <a:solidFill>
                  <a:srgbClr val="000000"/>
                </a:solidFill>
                <a:effectLst/>
                <a:latin typeface="Segoe UI" panose="020B0502040204020203" pitchFamily="34" charset="0"/>
                <a:ea typeface="Calibri" panose="020F0502020204030204" pitchFamily="34" charset="0"/>
              </a:rPr>
              <a:t>Microsoft Fabric </a:t>
            </a:r>
            <a:r>
              <a:rPr lang="en-US" sz="1800" dirty="0">
                <a:solidFill>
                  <a:srgbClr val="000000"/>
                </a:solidFill>
                <a:effectLst/>
                <a:latin typeface="Segoe UI" panose="020B0502040204020203" pitchFamily="34" charset="0"/>
                <a:ea typeface="Times New Roman" panose="02020603050405020304" pitchFamily="18" charset="0"/>
              </a:rPr>
              <a:t>in several ways to achieve real-time analytics.</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Users can leverage Event Hub, IoT Hub, pipelines, dataflows, notebooks, or open-source products like Kafka, Logstash, and more.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Once ingested into the </a:t>
            </a:r>
            <a:r>
              <a:rPr lang="en-US" sz="1800" dirty="0">
                <a:solidFill>
                  <a:srgbClr val="000000"/>
                </a:solidFill>
                <a:effectLst/>
                <a:latin typeface="Segoe UI" panose="020B0502040204020203" pitchFamily="34" charset="0"/>
                <a:ea typeface="Calibri" panose="020F0502020204030204" pitchFamily="34" charset="0"/>
              </a:rPr>
              <a:t>Microsoft Fabric</a:t>
            </a:r>
            <a:r>
              <a:rPr lang="en-US" sz="1800" dirty="0">
                <a:solidFill>
                  <a:srgbClr val="000000"/>
                </a:solidFill>
                <a:effectLst/>
                <a:latin typeface="Segoe UI" panose="020B0502040204020203" pitchFamily="34" charset="0"/>
                <a:ea typeface="Times New Roman" panose="02020603050405020304" pitchFamily="18" charset="0"/>
              </a:rPr>
              <a:t>, streaming data can be stored in Kusto DB and mirrored into Lakehouse. After the data has been stored, machine learning models can be trained and tested directly on the Lakehouse with experiments.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Like the other scenarios, business users can analyze and visualize the data with Power BI using the see-through mode or SQL endpoints. Data can also be exposed through KQL or notebooks using Spark. </a:t>
            </a:r>
            <a:endParaRPr lang="en-US" sz="1800" dirty="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015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a:t>
            </a:r>
            <a:r>
              <a:rPr lang="en-US" sz="1800" dirty="0" err="1">
                <a:solidFill>
                  <a:srgbClr val="000000"/>
                </a:solidFill>
                <a:effectLst/>
                <a:latin typeface="Segoe UI" panose="020B0502040204020203" pitchFamily="34" charset="0"/>
                <a:ea typeface="Times New Roman" panose="02020603050405020304" pitchFamily="18" charset="0"/>
              </a:rPr>
              <a:t>OneLake</a:t>
            </a: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dirty="0">
                <a:solidFill>
                  <a:srgbClr val="000000"/>
                </a:solidFill>
                <a:effectLst/>
                <a:latin typeface="Segoe UI" panose="020B0502040204020203" pitchFamily="34" charset="0"/>
                <a:ea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1/18/2024 3:43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7931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solidFill>
          <a:srgbClr val="FFFDF9"/>
        </a:solidFill>
        <a:effectLst/>
      </p:bgPr>
    </p:bg>
    <p:spTree>
      <p:nvGrpSpPr>
        <p:cNvPr id="1" name=""/>
        <p:cNvGrpSpPr/>
        <p:nvPr/>
      </p:nvGrpSpPr>
      <p:grpSpPr>
        <a:xfrm>
          <a:off x="0" y="0"/>
          <a:ext cx="0" cy="0"/>
          <a:chOff x="0" y="0"/>
          <a:chExt cx="0" cy="0"/>
        </a:xfrm>
      </p:grpSpPr>
      <p:pic>
        <p:nvPicPr>
          <p:cNvPr id="8" name="Picture 7" descr="A colorful object with a half of a half circle&#10;&#10;Description automatically generated with medium confidence">
            <a:extLst>
              <a:ext uri="{FF2B5EF4-FFF2-40B4-BE49-F238E27FC236}">
                <a16:creationId xmlns:a16="http://schemas.microsoft.com/office/drawing/2014/main" id="{CD1AF4A4-385F-FB69-7D75-DFBCB2F611F6}"/>
              </a:ext>
            </a:extLst>
          </p:cNvPr>
          <p:cNvPicPr>
            <a:picLocks noChangeAspect="1"/>
          </p:cNvPicPr>
          <p:nvPr userDrawn="1"/>
        </p:nvPicPr>
        <p:blipFill rotWithShape="1">
          <a:blip r:embed="rId2"/>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1912041"/>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dirty="0"/>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419457"/>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cxnSp>
        <p:nvCxnSpPr>
          <p:cNvPr id="11" name="Straight Connector 10">
            <a:extLst>
              <a:ext uri="{FF2B5EF4-FFF2-40B4-BE49-F238E27FC236}">
                <a16:creationId xmlns:a16="http://schemas.microsoft.com/office/drawing/2014/main" id="{C2CCD5B5-A8BB-DED9-8DF4-BAF71E7A8242}"/>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C2C1CF-19F0-6378-FE56-36892CB124C5}"/>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13" name="Picture 4">
            <a:extLst>
              <a:ext uri="{FF2B5EF4-FFF2-40B4-BE49-F238E27FC236}">
                <a16:creationId xmlns:a16="http://schemas.microsoft.com/office/drawing/2014/main" id="{C67532E7-CBC4-3524-5346-33415677C68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2435586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99741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3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046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solidFill>
          <a:srgbClr val="FFFDF9"/>
        </a:solidFill>
        <a:effectLst/>
      </p:bgPr>
    </p:bg>
    <p:spTree>
      <p:nvGrpSpPr>
        <p:cNvPr id="1" name=""/>
        <p:cNvGrpSpPr/>
        <p:nvPr/>
      </p:nvGrpSpPr>
      <p:grpSpPr>
        <a:xfrm>
          <a:off x="0" y="0"/>
          <a:ext cx="0" cy="0"/>
          <a:chOff x="0" y="0"/>
          <a:chExt cx="0" cy="0"/>
        </a:xfrm>
      </p:grpSpPr>
      <p:pic>
        <p:nvPicPr>
          <p:cNvPr id="11" name="Picture 10" descr="A group of colorful objects&#10;&#10;Description automatically generated with medium confidence">
            <a:extLst>
              <a:ext uri="{FF2B5EF4-FFF2-40B4-BE49-F238E27FC236}">
                <a16:creationId xmlns:a16="http://schemas.microsoft.com/office/drawing/2014/main" id="{2832B7B5-6C73-D765-B05E-3768BA5BEB6B}"/>
              </a:ext>
            </a:extLst>
          </p:cNvPr>
          <p:cNvPicPr>
            <a:picLocks noChangeAspect="1"/>
          </p:cNvPicPr>
          <p:nvPr userDrawn="1"/>
        </p:nvPicPr>
        <p:blipFill>
          <a:blip r:embed="rId2"/>
          <a:stretch>
            <a:fillRect/>
          </a:stretch>
        </p:blipFill>
        <p:spPr>
          <a:xfrm>
            <a:off x="0" y="0"/>
            <a:ext cx="12192000" cy="6858000"/>
          </a:xfrm>
          <a:prstGeom prst="rect">
            <a:avLst/>
          </a:prstGeom>
        </p:spPr>
      </p:pic>
      <p:cxnSp>
        <p:nvCxnSpPr>
          <p:cNvPr id="7" name="Straight Connector 6">
            <a:extLst>
              <a:ext uri="{FF2B5EF4-FFF2-40B4-BE49-F238E27FC236}">
                <a16:creationId xmlns:a16="http://schemas.microsoft.com/office/drawing/2014/main" id="{1D1F30BD-D62E-69FB-8FCA-0FBFA62ACBD1}"/>
              </a:ext>
            </a:extLst>
          </p:cNvPr>
          <p:cNvCxnSpPr/>
          <p:nvPr userDrawn="1"/>
        </p:nvCxnSpPr>
        <p:spPr>
          <a:xfrm>
            <a:off x="9126785"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57C132-871E-B001-2520-C35EFEBE3B66}"/>
              </a:ext>
            </a:extLst>
          </p:cNvPr>
          <p:cNvSpPr txBox="1"/>
          <p:nvPr userDrawn="1"/>
        </p:nvSpPr>
        <p:spPr>
          <a:xfrm>
            <a:off x="9272697"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9" name="Picture 4">
            <a:extLst>
              <a:ext uri="{FF2B5EF4-FFF2-40B4-BE49-F238E27FC236}">
                <a16:creationId xmlns:a16="http://schemas.microsoft.com/office/drawing/2014/main" id="{637478FE-E871-E23A-C7B8-F31933BD72F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1" r="-3390"/>
          <a:stretch/>
        </p:blipFill>
        <p:spPr>
          <a:xfrm>
            <a:off x="7370051" y="319028"/>
            <a:ext cx="1566909" cy="544002"/>
          </a:xfrm>
          <a:prstGeom prst="rect">
            <a:avLst/>
          </a:prstGeom>
        </p:spPr>
      </p:pic>
      <p:sp>
        <p:nvSpPr>
          <p:cNvPr id="12" name="Title 1">
            <a:extLst>
              <a:ext uri="{FF2B5EF4-FFF2-40B4-BE49-F238E27FC236}">
                <a16:creationId xmlns:a16="http://schemas.microsoft.com/office/drawing/2014/main" id="{0A99BAC5-322B-F634-A286-9E84A049E64C}"/>
              </a:ext>
            </a:extLst>
          </p:cNvPr>
          <p:cNvSpPr>
            <a:spLocks noGrp="1"/>
          </p:cNvSpPr>
          <p:nvPr>
            <p:ph type="title" hasCustomPrompt="1"/>
          </p:nvPr>
        </p:nvSpPr>
        <p:spPr>
          <a:xfrm>
            <a:off x="7376991" y="2563205"/>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dirty="0"/>
              <a:t>Event name or presentation title </a:t>
            </a:r>
          </a:p>
        </p:txBody>
      </p:sp>
      <p:sp>
        <p:nvSpPr>
          <p:cNvPr id="13" name="Subtitle 2">
            <a:extLst>
              <a:ext uri="{FF2B5EF4-FFF2-40B4-BE49-F238E27FC236}">
                <a16:creationId xmlns:a16="http://schemas.microsoft.com/office/drawing/2014/main" id="{E738C850-C527-4C78-8D95-980AC70AC8C6}"/>
              </a:ext>
            </a:extLst>
          </p:cNvPr>
          <p:cNvSpPr>
            <a:spLocks noGrp="1"/>
          </p:cNvSpPr>
          <p:nvPr>
            <p:ph type="subTitle" idx="1" hasCustomPrompt="1"/>
          </p:nvPr>
        </p:nvSpPr>
        <p:spPr>
          <a:xfrm>
            <a:off x="7372928" y="5070621"/>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54155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 slide">
    <p:bg>
      <p:bgPr>
        <a:solidFill>
          <a:srgbClr val="FDFDFD"/>
        </a:solidFill>
        <a:effectLst/>
      </p:bgPr>
    </p:bg>
    <p:spTree>
      <p:nvGrpSpPr>
        <p:cNvPr id="1" name=""/>
        <p:cNvGrpSpPr/>
        <p:nvPr/>
      </p:nvGrpSpPr>
      <p:grpSpPr>
        <a:xfrm>
          <a:off x="0" y="0"/>
          <a:ext cx="0" cy="0"/>
          <a:chOff x="0" y="0"/>
          <a:chExt cx="0" cy="0"/>
        </a:xfrm>
      </p:grpSpPr>
      <p:pic>
        <p:nvPicPr>
          <p:cNvPr id="3" name="Picture 2" descr="A colorful object with a half of a half circle&#10;&#10;Description automatically generated with medium confidence">
            <a:extLst>
              <a:ext uri="{FF2B5EF4-FFF2-40B4-BE49-F238E27FC236}">
                <a16:creationId xmlns:a16="http://schemas.microsoft.com/office/drawing/2014/main" id="{C1245F95-6C78-C8AD-C0CD-8284B3C7C174}"/>
              </a:ext>
            </a:extLst>
          </p:cNvPr>
          <p:cNvPicPr>
            <a:picLocks noGrp="1" noRot="1" noChangeAspect="1" noMove="1" noResize="1" noEditPoints="1" noAdjustHandles="1" noChangeArrowheads="1" noChangeShapeType="1" noCrop="1"/>
          </p:cNvPicPr>
          <p:nvPr userDrawn="1"/>
        </p:nvPicPr>
        <p:blipFill rotWithShape="1">
          <a:blip r:embed="rId2"/>
          <a:srcRect/>
          <a:stretch/>
        </p:blipFill>
        <p:spPr>
          <a:xfrm>
            <a:off x="0" y="0"/>
            <a:ext cx="12192000" cy="6858000"/>
          </a:xfrm>
          <a:prstGeom prst="rect">
            <a:avLst/>
          </a:prstGeom>
        </p:spPr>
      </p:pic>
      <p:sp>
        <p:nvSpPr>
          <p:cNvPr id="9" name="Text Placeholder 102">
            <a:extLst>
              <a:ext uri="{FF2B5EF4-FFF2-40B4-BE49-F238E27FC236}">
                <a16:creationId xmlns:a16="http://schemas.microsoft.com/office/drawing/2014/main" id="{09EB693E-AFD2-DA4D-65E7-DAC4C311D88D}"/>
              </a:ext>
            </a:extLst>
          </p:cNvPr>
          <p:cNvSpPr>
            <a:spLocks noGrp="1"/>
          </p:cNvSpPr>
          <p:nvPr>
            <p:ph type="body" sz="quarter" idx="29" hasCustomPrompt="1"/>
          </p:nvPr>
        </p:nvSpPr>
        <p:spPr>
          <a:xfrm>
            <a:off x="7950119"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11" name="Text Placeholder 102">
            <a:extLst>
              <a:ext uri="{FF2B5EF4-FFF2-40B4-BE49-F238E27FC236}">
                <a16:creationId xmlns:a16="http://schemas.microsoft.com/office/drawing/2014/main" id="{B3E2FF9C-1D98-949B-6775-F9F676B038F6}"/>
              </a:ext>
            </a:extLst>
          </p:cNvPr>
          <p:cNvSpPr>
            <a:spLocks noGrp="1"/>
          </p:cNvSpPr>
          <p:nvPr>
            <p:ph type="body" sz="quarter" idx="32" hasCustomPrompt="1"/>
          </p:nvPr>
        </p:nvSpPr>
        <p:spPr>
          <a:xfrm>
            <a:off x="7950119"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4" name="Text Placeholder 102">
            <a:extLst>
              <a:ext uri="{FF2B5EF4-FFF2-40B4-BE49-F238E27FC236}">
                <a16:creationId xmlns:a16="http://schemas.microsoft.com/office/drawing/2014/main" id="{C6139151-4CF0-BC78-4163-EB56DB9E5CF5}"/>
              </a:ext>
            </a:extLst>
          </p:cNvPr>
          <p:cNvSpPr>
            <a:spLocks noGrp="1"/>
          </p:cNvSpPr>
          <p:nvPr>
            <p:ph type="body" sz="quarter" idx="35" hasCustomPrompt="1"/>
          </p:nvPr>
        </p:nvSpPr>
        <p:spPr>
          <a:xfrm>
            <a:off x="7950119"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dirty="0"/>
              <a:t>Agenda item 3</a:t>
            </a:r>
          </a:p>
        </p:txBody>
      </p:sp>
      <p:sp>
        <p:nvSpPr>
          <p:cNvPr id="16" name="Text Placeholder 102">
            <a:extLst>
              <a:ext uri="{FF2B5EF4-FFF2-40B4-BE49-F238E27FC236}">
                <a16:creationId xmlns:a16="http://schemas.microsoft.com/office/drawing/2014/main" id="{5C673D86-C7D7-73B4-CA39-343FCE11128A}"/>
              </a:ext>
            </a:extLst>
          </p:cNvPr>
          <p:cNvSpPr>
            <a:spLocks noGrp="1"/>
          </p:cNvSpPr>
          <p:nvPr>
            <p:ph type="body" sz="quarter" idx="38" hasCustomPrompt="1"/>
          </p:nvPr>
        </p:nvSpPr>
        <p:spPr>
          <a:xfrm>
            <a:off x="7950119"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9" name="Vertical Text Placeholder 3">
            <a:extLst>
              <a:ext uri="{FF2B5EF4-FFF2-40B4-BE49-F238E27FC236}">
                <a16:creationId xmlns:a16="http://schemas.microsoft.com/office/drawing/2014/main" id="{7DB5842A-6769-6042-73E5-E96E58986DC7}"/>
              </a:ext>
            </a:extLst>
          </p:cNvPr>
          <p:cNvSpPr>
            <a:spLocks noGrp="1"/>
          </p:cNvSpPr>
          <p:nvPr>
            <p:ph type="body" orient="vert" sz="quarter" idx="43" hasCustomPrompt="1"/>
          </p:nvPr>
        </p:nvSpPr>
        <p:spPr>
          <a:xfrm rot="10800000">
            <a:off x="6475340"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dirty="0"/>
              <a:t>Content</a:t>
            </a:r>
          </a:p>
        </p:txBody>
      </p:sp>
      <p:sp>
        <p:nvSpPr>
          <p:cNvPr id="2" name="Text Placeholder 11">
            <a:extLst>
              <a:ext uri="{FF2B5EF4-FFF2-40B4-BE49-F238E27FC236}">
                <a16:creationId xmlns:a16="http://schemas.microsoft.com/office/drawing/2014/main" id="{4F46BD62-6610-222D-413D-8C18FD4D4E3C}"/>
              </a:ext>
            </a:extLst>
          </p:cNvPr>
          <p:cNvSpPr>
            <a:spLocks noGrp="1"/>
          </p:cNvSpPr>
          <p:nvPr>
            <p:ph type="body" sz="quarter" idx="46" hasCustomPrompt="1"/>
          </p:nvPr>
        </p:nvSpPr>
        <p:spPr>
          <a:xfrm>
            <a:off x="7958582"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01</a:t>
            </a:r>
          </a:p>
        </p:txBody>
      </p:sp>
      <p:sp>
        <p:nvSpPr>
          <p:cNvPr id="12" name="Text Placeholder 11">
            <a:extLst>
              <a:ext uri="{FF2B5EF4-FFF2-40B4-BE49-F238E27FC236}">
                <a16:creationId xmlns:a16="http://schemas.microsoft.com/office/drawing/2014/main" id="{1303CCA3-9BC2-7828-8C83-774987606E98}"/>
              </a:ext>
            </a:extLst>
          </p:cNvPr>
          <p:cNvSpPr>
            <a:spLocks noGrp="1"/>
          </p:cNvSpPr>
          <p:nvPr>
            <p:ph type="body" sz="quarter" idx="48" hasCustomPrompt="1"/>
          </p:nvPr>
        </p:nvSpPr>
        <p:spPr>
          <a:xfrm>
            <a:off x="7958582"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02</a:t>
            </a:r>
          </a:p>
        </p:txBody>
      </p:sp>
      <p:sp>
        <p:nvSpPr>
          <p:cNvPr id="22" name="Text Placeholder 11">
            <a:extLst>
              <a:ext uri="{FF2B5EF4-FFF2-40B4-BE49-F238E27FC236}">
                <a16:creationId xmlns:a16="http://schemas.microsoft.com/office/drawing/2014/main" id="{2D1CDCB1-09AE-CA26-F74A-651A4CBB822C}"/>
              </a:ext>
            </a:extLst>
          </p:cNvPr>
          <p:cNvSpPr>
            <a:spLocks noGrp="1"/>
          </p:cNvSpPr>
          <p:nvPr>
            <p:ph type="body" sz="quarter" idx="50" hasCustomPrompt="1"/>
          </p:nvPr>
        </p:nvSpPr>
        <p:spPr>
          <a:xfrm>
            <a:off x="7958582"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03</a:t>
            </a:r>
          </a:p>
        </p:txBody>
      </p:sp>
      <p:sp>
        <p:nvSpPr>
          <p:cNvPr id="27" name="Text Placeholder 11">
            <a:extLst>
              <a:ext uri="{FF2B5EF4-FFF2-40B4-BE49-F238E27FC236}">
                <a16:creationId xmlns:a16="http://schemas.microsoft.com/office/drawing/2014/main" id="{BA587012-BD4A-2795-8AC3-50156A0A8F22}"/>
              </a:ext>
            </a:extLst>
          </p:cNvPr>
          <p:cNvSpPr>
            <a:spLocks noGrp="1"/>
          </p:cNvSpPr>
          <p:nvPr>
            <p:ph type="body" sz="quarter" idx="52" hasCustomPrompt="1"/>
          </p:nvPr>
        </p:nvSpPr>
        <p:spPr>
          <a:xfrm>
            <a:off x="7958582"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04</a:t>
            </a:r>
          </a:p>
        </p:txBody>
      </p:sp>
    </p:spTree>
    <p:extLst>
      <p:ext uri="{BB962C8B-B14F-4D97-AF65-F5344CB8AC3E}">
        <p14:creationId xmlns:p14="http://schemas.microsoft.com/office/powerpoint/2010/main" val="3709451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dirty="0"/>
              <a:t>Section title one</a:t>
            </a:r>
          </a:p>
        </p:txBody>
      </p:sp>
    </p:spTree>
    <p:extLst>
      <p:ext uri="{BB962C8B-B14F-4D97-AF65-F5344CB8AC3E}">
        <p14:creationId xmlns:p14="http://schemas.microsoft.com/office/powerpoint/2010/main" val="27862420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dirty="0"/>
              <a:t>Section title two</a:t>
            </a:r>
          </a:p>
        </p:txBody>
      </p:sp>
    </p:spTree>
    <p:extLst>
      <p:ext uri="{BB962C8B-B14F-4D97-AF65-F5344CB8AC3E}">
        <p14:creationId xmlns:p14="http://schemas.microsoft.com/office/powerpoint/2010/main" val="3220274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dirty="0"/>
              <a:t>Section title three</a:t>
            </a:r>
          </a:p>
        </p:txBody>
      </p:sp>
    </p:spTree>
    <p:extLst>
      <p:ext uri="{BB962C8B-B14F-4D97-AF65-F5344CB8AC3E}">
        <p14:creationId xmlns:p14="http://schemas.microsoft.com/office/powerpoint/2010/main" val="2034990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dirty="0"/>
              <a:t>Section title four</a:t>
            </a:r>
          </a:p>
        </p:txBody>
      </p:sp>
    </p:spTree>
    <p:extLst>
      <p:ext uri="{BB962C8B-B14F-4D97-AF65-F5344CB8AC3E}">
        <p14:creationId xmlns:p14="http://schemas.microsoft.com/office/powerpoint/2010/main" val="2290438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dirty="0"/>
              <a:t>Section title six</a:t>
            </a:r>
          </a:p>
        </p:txBody>
      </p:sp>
    </p:spTree>
    <p:extLst>
      <p:ext uri="{BB962C8B-B14F-4D97-AF65-F5344CB8AC3E}">
        <p14:creationId xmlns:p14="http://schemas.microsoft.com/office/powerpoint/2010/main" val="2694340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rgbClr val="FFFDF9"/>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b="0" i="0">
                <a:solidFill>
                  <a:schemeClr val="bg1"/>
                </a:solidFill>
                <a:latin typeface="Segoe Sans Text" pitchFamily="2" charset="0"/>
                <a:cs typeface="Segoe Sans Text" pitchFamily="2" charset="0"/>
              </a:defRPr>
            </a:lvl1pPr>
            <a:lvl2pPr>
              <a:defRPr sz="14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400" b="0" i="0">
                <a:solidFill>
                  <a:schemeClr val="bg1"/>
                </a:solidFill>
                <a:latin typeface="Segoe Sans Text" pitchFamily="2" charset="0"/>
                <a:cs typeface="Segoe Sans Text" pitchFamily="2" charset="0"/>
              </a:defRPr>
            </a:lvl4pPr>
            <a:lvl5pPr>
              <a:defRPr sz="1400" b="0" i="0">
                <a:solidFill>
                  <a:schemeClr val="bg1"/>
                </a:solidFill>
                <a:latin typeface="Segoe Sans Text" pitchFamily="2" charset="0"/>
                <a:cs typeface="Segoe Sans Text" pitchFamily="2" charset="0"/>
              </a:defRPr>
            </a:lvl5p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200" b="0" i="0">
                <a:solidFill>
                  <a:schemeClr val="tx1"/>
                </a:solidFill>
                <a:latin typeface="Segoe Sans Display" pitchFamily="2" charset="0"/>
                <a:cs typeface="Segoe Sans Display" pitchFamily="2" charset="0"/>
              </a:defRPr>
            </a:lvl1pPr>
          </a:lstStyle>
          <a:p>
            <a:pPr lvl="0"/>
            <a:r>
              <a:rPr lang="en-US" dirty="0"/>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dirty="0"/>
              <a:t>Microsoft Fabric</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921114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57" r:id="rId3"/>
    <p:sldLayoutId id="2147483848" r:id="rId4"/>
    <p:sldLayoutId id="2147483850" r:id="rId5"/>
    <p:sldLayoutId id="2147483849" r:id="rId6"/>
    <p:sldLayoutId id="2147483851" r:id="rId7"/>
    <p:sldLayoutId id="2147483794" r:id="rId8"/>
    <p:sldLayoutId id="2147483790" r:id="rId9"/>
    <p:sldLayoutId id="2147483972" r:id="rId10"/>
    <p:sldLayoutId id="2147483973" r:id="rId11"/>
  </p:sldLayoutIdLst>
  <p:hf hdr="0" dt="0"/>
  <p:txStyles>
    <p:title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91CFED-C8A3-C6FB-40A2-C60F3FEB50F2}"/>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34081075"/>
      </p:ext>
    </p:extLst>
  </p:cSld>
  <p:clrMap bg1="lt1" tx1="dk1" bg2="lt2" tx2="dk2" accent1="accent1" accent2="accent2" accent3="accent3" accent4="accent4" accent5="accent5" accent6="accent6" hlink="hlink" folHlink="folHlink"/>
  <p:sldLayoutIdLst>
    <p:sldLayoutId id="2147483875" r:id="rId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svg"/><Relationship Id="rId18" Type="http://schemas.openxmlformats.org/officeDocument/2006/relationships/image" Target="../media/image34.jpeg"/><Relationship Id="rId3" Type="http://schemas.openxmlformats.org/officeDocument/2006/relationships/image" Target="../media/image19.png"/><Relationship Id="rId21" Type="http://schemas.openxmlformats.org/officeDocument/2006/relationships/image" Target="../media/image37.jpe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jpeg"/><Relationship Id="rId2" Type="http://schemas.openxmlformats.org/officeDocument/2006/relationships/notesSlide" Target="../notesSlides/notesSlide6.xml"/><Relationship Id="rId16" Type="http://schemas.openxmlformats.org/officeDocument/2006/relationships/image" Target="../media/image32.png"/><Relationship Id="rId20" Type="http://schemas.openxmlformats.org/officeDocument/2006/relationships/image" Target="../media/image36.jpeg"/><Relationship Id="rId1" Type="http://schemas.openxmlformats.org/officeDocument/2006/relationships/slideLayout" Target="../slideLayouts/slideLayout12.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svg"/><Relationship Id="rId10" Type="http://schemas.openxmlformats.org/officeDocument/2006/relationships/image" Target="../media/image26.svg"/><Relationship Id="rId19" Type="http://schemas.openxmlformats.org/officeDocument/2006/relationships/image" Target="../media/image35.jpe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39.jpeg"/></Relationships>
</file>

<file path=ppt/slides/_rels/slide13.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3.emf"/><Relationship Id="rId5" Type="http://schemas.openxmlformats.org/officeDocument/2006/relationships/image" Target="../media/image42.emf"/><Relationship Id="rId10" Type="http://schemas.openxmlformats.org/officeDocument/2006/relationships/image" Target="../media/image47.emf"/><Relationship Id="rId4" Type="http://schemas.openxmlformats.org/officeDocument/2006/relationships/image" Target="../media/image41.emf"/><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1.emf"/><Relationship Id="rId5" Type="http://schemas.openxmlformats.org/officeDocument/2006/relationships/image" Target="../media/image45.emf"/><Relationship Id="rId4" Type="http://schemas.openxmlformats.org/officeDocument/2006/relationships/image" Target="../media/image44.em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45.emf"/></Relationships>
</file>

<file path=ppt/slides/_rels/slide2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emf"/><Relationship Id="rId7" Type="http://schemas.openxmlformats.org/officeDocument/2006/relationships/image" Target="../media/image43.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5.emf"/><Relationship Id="rId5" Type="http://schemas.openxmlformats.org/officeDocument/2006/relationships/image" Target="../media/image47.emf"/><Relationship Id="rId4" Type="http://schemas.openxmlformats.org/officeDocument/2006/relationships/image" Target="../media/image41.emf"/></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fabric-webinar-series" TargetMode="External"/><Relationship Id="rId2" Type="http://schemas.openxmlformats.org/officeDocument/2006/relationships/image" Target="../media/image60.png"/><Relationship Id="rId1" Type="http://schemas.openxmlformats.org/officeDocument/2006/relationships/slideLayout" Target="../slideLayouts/slideLayout10.xml"/><Relationship Id="rId5" Type="http://schemas.openxmlformats.org/officeDocument/2006/relationships/hyperlink" Target="https://aka.ms/Getting-Started-eBook" TargetMode="External"/><Relationship Id="rId4" Type="http://schemas.openxmlformats.org/officeDocument/2006/relationships/hyperlink" Target="https://aka.ms/fabric-tech-blo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245-A9F3-DB1D-78A6-66C02B4B9F75}"/>
              </a:ext>
            </a:extLst>
          </p:cNvPr>
          <p:cNvSpPr>
            <a:spLocks noGrp="1"/>
          </p:cNvSpPr>
          <p:nvPr>
            <p:ph type="title"/>
          </p:nvPr>
        </p:nvSpPr>
        <p:spPr>
          <a:xfrm>
            <a:off x="6420118" y="2907077"/>
            <a:ext cx="5120697" cy="1323439"/>
          </a:xfrm>
        </p:spPr>
        <p:txBody>
          <a:bodyPr/>
          <a:lstStyle/>
          <a:p>
            <a:r>
              <a:rPr lang="en-US" sz="4000" dirty="0"/>
              <a:t>Real-time Analytics</a:t>
            </a:r>
            <a:br>
              <a:rPr lang="en-US" sz="4000" dirty="0"/>
            </a:br>
            <a:r>
              <a:rPr lang="en-US" sz="4000" dirty="0"/>
              <a:t>End-to-End Workshop</a:t>
            </a:r>
          </a:p>
        </p:txBody>
      </p:sp>
      <p:sp>
        <p:nvSpPr>
          <p:cNvPr id="3" name="Subtitle 2">
            <a:extLst>
              <a:ext uri="{FF2B5EF4-FFF2-40B4-BE49-F238E27FC236}">
                <a16:creationId xmlns:a16="http://schemas.microsoft.com/office/drawing/2014/main" id="{116E839C-FF1D-2D0C-F565-0817CB602F36}"/>
              </a:ext>
            </a:extLst>
          </p:cNvPr>
          <p:cNvSpPr>
            <a:spLocks noGrp="1"/>
          </p:cNvSpPr>
          <p:nvPr>
            <p:ph type="subTitle" idx="1"/>
          </p:nvPr>
        </p:nvSpPr>
        <p:spPr>
          <a:xfrm>
            <a:off x="6420118" y="4342965"/>
            <a:ext cx="4926169" cy="1047811"/>
          </a:xfrm>
        </p:spPr>
        <p:txBody>
          <a:bodyPr/>
          <a:lstStyle/>
          <a:p>
            <a:r>
              <a:rPr lang="en-US" dirty="0"/>
              <a:t>Develop a complete Microsoft Fabric solution leveraging real-time analytics, data warehousing, data </a:t>
            </a:r>
            <a:r>
              <a:rPr lang="en-US" dirty="0" err="1"/>
              <a:t>lakehouse</a:t>
            </a:r>
            <a:r>
              <a:rPr lang="en-US" dirty="0"/>
              <a:t>, Data Activator, data science, and Power BI.</a:t>
            </a:r>
          </a:p>
        </p:txBody>
      </p:sp>
    </p:spTree>
    <p:extLst>
      <p:ext uri="{BB962C8B-B14F-4D97-AF65-F5344CB8AC3E}">
        <p14:creationId xmlns:p14="http://schemas.microsoft.com/office/powerpoint/2010/main" val="398807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A436508-F983-9A20-38B5-E510ED6DF3F8}"/>
              </a:ext>
              <a:ext uri="{C183D7F6-B498-43B3-948B-1728B52AA6E4}">
                <adec:decorative xmlns:adec="http://schemas.microsoft.com/office/drawing/2017/decorative" val="1"/>
              </a:ext>
            </a:extLst>
          </p:cNvPr>
          <p:cNvSpPr/>
          <p:nvPr/>
        </p:nvSpPr>
        <p:spPr bwMode="auto">
          <a:xfrm>
            <a:off x="341983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718B01A-E404-CFF0-74EA-54E4725C9253}"/>
              </a:ext>
              <a:ext uri="{C183D7F6-B498-43B3-948B-1728B52AA6E4}">
                <adec:decorative xmlns:adec="http://schemas.microsoft.com/office/drawing/2017/decorative" val="1"/>
              </a:ext>
            </a:extLst>
          </p:cNvPr>
          <p:cNvSpPr/>
          <p:nvPr/>
        </p:nvSpPr>
        <p:spPr bwMode="auto">
          <a:xfrm>
            <a:off x="6264527"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7CE75091-4BA2-D54D-FB62-9175AC4BC12C}"/>
              </a:ext>
              <a:ext uri="{C183D7F6-B498-43B3-948B-1728B52AA6E4}">
                <adec:decorative xmlns:adec="http://schemas.microsoft.com/office/drawing/2017/decorative" val="1"/>
              </a:ext>
            </a:extLst>
          </p:cNvPr>
          <p:cNvSpPr/>
          <p:nvPr/>
        </p:nvSpPr>
        <p:spPr bwMode="auto">
          <a:xfrm>
            <a:off x="9039835"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EB74CD7F-7567-FE52-603D-2E195F8B2C27}"/>
              </a:ext>
            </a:extLst>
          </p:cNvPr>
          <p:cNvSpPr txBox="1">
            <a:spLocks/>
          </p:cNvSpPr>
          <p:nvPr/>
        </p:nvSpPr>
        <p:spPr>
          <a:xfrm>
            <a:off x="351667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35" name="Text Placeholder 4">
            <a:extLst>
              <a:ext uri="{FF2B5EF4-FFF2-40B4-BE49-F238E27FC236}">
                <a16:creationId xmlns:a16="http://schemas.microsoft.com/office/drawing/2014/main" id="{8CC92792-6BC5-C0DD-EC9A-B61ABC797D73}"/>
              </a:ext>
            </a:extLst>
          </p:cNvPr>
          <p:cNvSpPr txBox="1">
            <a:spLocks/>
          </p:cNvSpPr>
          <p:nvPr/>
        </p:nvSpPr>
        <p:spPr>
          <a:xfrm>
            <a:off x="6359361"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38" name="Text Placeholder 4">
            <a:extLst>
              <a:ext uri="{FF2B5EF4-FFF2-40B4-BE49-F238E27FC236}">
                <a16:creationId xmlns:a16="http://schemas.microsoft.com/office/drawing/2014/main" id="{88B2C203-1B85-374B-CB79-8CF97E21EBE7}"/>
              </a:ext>
            </a:extLst>
          </p:cNvPr>
          <p:cNvSpPr txBox="1">
            <a:spLocks/>
          </p:cNvSpPr>
          <p:nvPr/>
        </p:nvSpPr>
        <p:spPr>
          <a:xfrm>
            <a:off x="918438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p:txBody>
      </p:sp>
      <p:sp>
        <p:nvSpPr>
          <p:cNvPr id="91" name="Rectangle: Rounded Corners 90">
            <a:extLst>
              <a:ext uri="{FF2B5EF4-FFF2-40B4-BE49-F238E27FC236}">
                <a16:creationId xmlns:a16="http://schemas.microsoft.com/office/drawing/2014/main" id="{63E92BBA-4D13-35D9-C275-6E524113C837}"/>
              </a:ext>
              <a:ext uri="{C183D7F6-B498-43B3-948B-1728B52AA6E4}">
                <adec:decorative xmlns:adec="http://schemas.microsoft.com/office/drawing/2017/decorative" val="1"/>
              </a:ext>
            </a:extLst>
          </p:cNvPr>
          <p:cNvSpPr/>
          <p:nvPr/>
        </p:nvSpPr>
        <p:spPr bwMode="auto">
          <a:xfrm>
            <a:off x="538311" y="5780605"/>
            <a:ext cx="11071077" cy="956189"/>
          </a:xfrm>
          <a:prstGeom prst="roundRect">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1B1E98E6-AB76-EC10-04C8-38A4D8980D1B}"/>
              </a:ext>
              <a:ext uri="{C183D7F6-B498-43B3-948B-1728B52AA6E4}">
                <adec:decorative xmlns:adec="http://schemas.microsoft.com/office/drawing/2017/decorative" val="1"/>
              </a:ext>
            </a:extLst>
          </p:cNvPr>
          <p:cNvSpPr/>
          <p:nvPr/>
        </p:nvSpPr>
        <p:spPr bwMode="auto">
          <a:xfrm>
            <a:off x="58420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66180C25-F535-8B26-A029-A5894438A72F}"/>
              </a:ext>
            </a:extLst>
          </p:cNvPr>
          <p:cNvSpPr>
            <a:spLocks noGrp="1"/>
          </p:cNvSpPr>
          <p:nvPr>
            <p:ph type="body" sz="quarter" idx="16"/>
          </p:nvPr>
        </p:nvSpPr>
        <p:spPr>
          <a:xfrm>
            <a:off x="584200" y="1257530"/>
            <a:ext cx="2532063" cy="215444"/>
          </a:xfrm>
        </p:spPr>
        <p:txBody>
          <a:bodyPr/>
          <a:lstStyle/>
          <a:p>
            <a:pPr algn="ctr"/>
            <a:r>
              <a:rPr lang="en-US" sz="1400"/>
              <a:t>Data Engineers</a:t>
            </a:r>
          </a:p>
        </p:txBody>
      </p:sp>
      <p:sp>
        <p:nvSpPr>
          <p:cNvPr id="5" name="Text Placeholder 4">
            <a:extLst>
              <a:ext uri="{FF2B5EF4-FFF2-40B4-BE49-F238E27FC236}">
                <a16:creationId xmlns:a16="http://schemas.microsoft.com/office/drawing/2014/main" id="{F5B127C4-26BF-9CCC-99F6-06FF6A448413}"/>
              </a:ext>
            </a:extLst>
          </p:cNvPr>
          <p:cNvSpPr>
            <a:spLocks noGrp="1"/>
          </p:cNvSpPr>
          <p:nvPr>
            <p:ph type="body" sz="quarter" idx="14"/>
          </p:nvPr>
        </p:nvSpPr>
        <p:spPr>
          <a:xfrm>
            <a:off x="691209"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lIns="91440" tIns="91440" rIns="91440" bIns="91440">
            <a:noAutofit/>
          </a:body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Execute faster </a:t>
            </a:r>
            <a:r>
              <a:rPr kumimoji="0" lang="en-US" sz="900" b="0" i="0" u="none" strike="noStrike" kern="1200" cap="none" spc="-20" normalizeH="0" noProof="0">
                <a:ln>
                  <a:noFill/>
                </a:ln>
                <a:solidFill>
                  <a:srgbClr val="000000"/>
                </a:solidFill>
                <a:effectLst/>
                <a:uLnTx/>
                <a:uFillTx/>
                <a:latin typeface="Segoe UI"/>
                <a:ea typeface="+mn-ea"/>
                <a:cs typeface="+mn-cs"/>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Streamline your work </a:t>
            </a:r>
            <a:r>
              <a:rPr kumimoji="0" lang="en-US" sz="900" b="0" i="0" u="none" strike="noStrike" kern="1200" cap="none" spc="-20" normalizeH="0" noProof="0">
                <a:ln>
                  <a:noFill/>
                </a:ln>
                <a:solidFill>
                  <a:srgbClr val="000000"/>
                </a:solidFill>
                <a:effectLst/>
                <a:uLnTx/>
                <a:uFillTx/>
                <a:latin typeface="Segoe UI"/>
                <a:ea typeface="+mn-ea"/>
                <a:cs typeface="+mn-cs"/>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Reduce costly data replication </a:t>
            </a:r>
            <a:r>
              <a:rPr kumimoji="0" lang="en-US" sz="900" b="0" i="0" u="none" strike="noStrike" kern="1200" cap="none" spc="-20" normalizeH="0" noProof="0">
                <a:ln>
                  <a:noFill/>
                </a:ln>
                <a:solidFill>
                  <a:srgbClr val="000000"/>
                </a:solidFill>
                <a:effectLst/>
                <a:uLnTx/>
                <a:uFillTx/>
                <a:latin typeface="Segoe UI"/>
                <a:ea typeface="+mn-ea"/>
                <a:cs typeface="+mn-cs"/>
              </a:rPr>
              <a:t>and movement with the ability to produce base datasets that can serve data analysts and data scientists without needing to build pipelines</a:t>
            </a:r>
          </a:p>
        </p:txBody>
      </p:sp>
      <p:sp>
        <p:nvSpPr>
          <p:cNvPr id="45" name="Text Placeholder 4">
            <a:extLst>
              <a:ext uri="{FF2B5EF4-FFF2-40B4-BE49-F238E27FC236}">
                <a16:creationId xmlns:a16="http://schemas.microsoft.com/office/drawing/2014/main" id="{0B300F07-0F7E-E8E4-F07E-E016D91E57B3}"/>
              </a:ext>
            </a:extLst>
          </p:cNvPr>
          <p:cNvSpPr txBox="1">
            <a:spLocks/>
          </p:cNvSpPr>
          <p:nvPr/>
        </p:nvSpPr>
        <p:spPr>
          <a:xfrm>
            <a:off x="691208" y="4144795"/>
            <a:ext cx="2334099"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8" name="Graphic 17">
            <a:extLst>
              <a:ext uri="{FF2B5EF4-FFF2-40B4-BE49-F238E27FC236}">
                <a16:creationId xmlns:a16="http://schemas.microsoft.com/office/drawing/2014/main" id="{B9BFA1DD-54F3-EFF7-4768-B0CCE570531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71098" y="4935395"/>
            <a:ext cx="320040" cy="320040"/>
          </a:xfrm>
          <a:prstGeom prst="rect">
            <a:avLst/>
          </a:prstGeom>
        </p:spPr>
      </p:pic>
      <p:pic>
        <p:nvPicPr>
          <p:cNvPr id="14" name="Graphic 13">
            <a:extLst>
              <a:ext uri="{FF2B5EF4-FFF2-40B4-BE49-F238E27FC236}">
                <a16:creationId xmlns:a16="http://schemas.microsoft.com/office/drawing/2014/main" id="{9F140368-2745-09E2-1230-90933877324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38810" y="4439826"/>
            <a:ext cx="274320" cy="274320"/>
          </a:xfrm>
          <a:prstGeom prst="rect">
            <a:avLst/>
          </a:prstGeom>
        </p:spPr>
      </p:pic>
      <p:pic>
        <p:nvPicPr>
          <p:cNvPr id="17" name="Graphic 16">
            <a:extLst>
              <a:ext uri="{FF2B5EF4-FFF2-40B4-BE49-F238E27FC236}">
                <a16:creationId xmlns:a16="http://schemas.microsoft.com/office/drawing/2014/main" id="{E6CEF1AC-7A42-E67E-A89F-2249EA26EA3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305388" y="4439826"/>
            <a:ext cx="274320" cy="274320"/>
          </a:xfrm>
          <a:prstGeom prst="rect">
            <a:avLst/>
          </a:prstGeom>
        </p:spPr>
      </p:pic>
      <p:pic>
        <p:nvPicPr>
          <p:cNvPr id="30" name="Graphic 29">
            <a:extLst>
              <a:ext uri="{FF2B5EF4-FFF2-40B4-BE49-F238E27FC236}">
                <a16:creationId xmlns:a16="http://schemas.microsoft.com/office/drawing/2014/main" id="{98176BF9-7047-D87D-9D7A-0990365C6B5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7380" y="4965875"/>
            <a:ext cx="274320" cy="274320"/>
          </a:xfrm>
          <a:prstGeom prst="rect">
            <a:avLst/>
          </a:prstGeom>
        </p:spPr>
      </p:pic>
      <p:sp>
        <p:nvSpPr>
          <p:cNvPr id="8" name="Text Placeholder 7">
            <a:extLst>
              <a:ext uri="{FF2B5EF4-FFF2-40B4-BE49-F238E27FC236}">
                <a16:creationId xmlns:a16="http://schemas.microsoft.com/office/drawing/2014/main" id="{DAD7CB93-AEC7-2637-2196-1C61339A132F}"/>
              </a:ext>
            </a:extLst>
          </p:cNvPr>
          <p:cNvSpPr>
            <a:spLocks noGrp="1"/>
          </p:cNvSpPr>
          <p:nvPr>
            <p:ph type="body" sz="quarter" idx="17"/>
          </p:nvPr>
        </p:nvSpPr>
        <p:spPr>
          <a:xfrm>
            <a:off x="3413125" y="1257530"/>
            <a:ext cx="2533650" cy="215444"/>
          </a:xfrm>
        </p:spPr>
        <p:txBody>
          <a:bodyPr/>
          <a:lstStyle/>
          <a:p>
            <a:pPr algn="ctr"/>
            <a:r>
              <a:rPr lang="en-US" sz="1400"/>
              <a:t>Data Scientists</a:t>
            </a:r>
          </a:p>
        </p:txBody>
      </p:sp>
      <p:sp>
        <p:nvSpPr>
          <p:cNvPr id="46" name="Text Placeholder 5">
            <a:extLst>
              <a:ext uri="{FF2B5EF4-FFF2-40B4-BE49-F238E27FC236}">
                <a16:creationId xmlns:a16="http://schemas.microsoft.com/office/drawing/2014/main" id="{7F31CE3D-5060-914B-E2F0-439284C56466}"/>
              </a:ext>
            </a:extLst>
          </p:cNvPr>
          <p:cNvSpPr txBox="1">
            <a:spLocks/>
          </p:cNvSpPr>
          <p:nvPr/>
        </p:nvSpPr>
        <p:spPr>
          <a:xfrm>
            <a:off x="3520133"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28" name="Picture 4">
            <a:extLst>
              <a:ext uri="{FF2B5EF4-FFF2-40B4-BE49-F238E27FC236}">
                <a16:creationId xmlns:a16="http://schemas.microsoft.com/office/drawing/2014/main" id="{8F92C80E-9482-4DA8-3C36-1B3D51D5237E}"/>
              </a:ext>
              <a:ext uri="{C183D7F6-B498-43B3-948B-1728B52AA6E4}">
                <adec:decorative xmlns:adec="http://schemas.microsoft.com/office/drawing/2017/decorative" val="1"/>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5141751" y="46019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B4F3B300-4726-56D1-BC2C-8FF82F7FD56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952313" y="4589510"/>
            <a:ext cx="320040" cy="320040"/>
          </a:xfrm>
          <a:prstGeom prst="rect">
            <a:avLst/>
          </a:prstGeom>
        </p:spPr>
      </p:pic>
      <p:sp>
        <p:nvSpPr>
          <p:cNvPr id="9" name="Text Placeholder 8">
            <a:extLst>
              <a:ext uri="{FF2B5EF4-FFF2-40B4-BE49-F238E27FC236}">
                <a16:creationId xmlns:a16="http://schemas.microsoft.com/office/drawing/2014/main" id="{7F9832A6-4430-6A74-0ED0-E92869749B06}"/>
              </a:ext>
            </a:extLst>
          </p:cNvPr>
          <p:cNvSpPr>
            <a:spLocks noGrp="1"/>
          </p:cNvSpPr>
          <p:nvPr>
            <p:ph type="body" sz="quarter" idx="18"/>
          </p:nvPr>
        </p:nvSpPr>
        <p:spPr>
          <a:xfrm>
            <a:off x="6244208" y="1257530"/>
            <a:ext cx="2532063" cy="215444"/>
          </a:xfrm>
        </p:spPr>
        <p:txBody>
          <a:bodyPr/>
          <a:lstStyle/>
          <a:p>
            <a:pPr algn="ctr"/>
            <a:r>
              <a:rPr lang="en-US" sz="1400"/>
              <a:t>Data Analysts</a:t>
            </a:r>
          </a:p>
        </p:txBody>
      </p:sp>
      <p:sp>
        <p:nvSpPr>
          <p:cNvPr id="47" name="Text Placeholder 9">
            <a:extLst>
              <a:ext uri="{FF2B5EF4-FFF2-40B4-BE49-F238E27FC236}">
                <a16:creationId xmlns:a16="http://schemas.microsoft.com/office/drawing/2014/main" id="{BA188810-5A6C-F5DF-02BB-17B26739E6B5}"/>
              </a:ext>
            </a:extLst>
          </p:cNvPr>
          <p:cNvSpPr txBox="1">
            <a:spLocks/>
          </p:cNvSpPr>
          <p:nvPr/>
        </p:nvSpPr>
        <p:spPr>
          <a:xfrm>
            <a:off x="6351216"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2A7B9FB1-4310-7012-7DA3-5295A9D677B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22506" y="4612370"/>
            <a:ext cx="274320" cy="274320"/>
          </a:xfrm>
          <a:prstGeom prst="rect">
            <a:avLst/>
          </a:prstGeom>
        </p:spPr>
      </p:pic>
      <p:sp>
        <p:nvSpPr>
          <p:cNvPr id="11" name="Text Placeholder 10">
            <a:extLst>
              <a:ext uri="{FF2B5EF4-FFF2-40B4-BE49-F238E27FC236}">
                <a16:creationId xmlns:a16="http://schemas.microsoft.com/office/drawing/2014/main" id="{60AF3533-6198-BAE2-A2C1-E1D392205E56}"/>
              </a:ext>
            </a:extLst>
          </p:cNvPr>
          <p:cNvSpPr>
            <a:spLocks noGrp="1"/>
          </p:cNvSpPr>
          <p:nvPr>
            <p:ph type="body" sz="quarter" idx="20"/>
          </p:nvPr>
        </p:nvSpPr>
        <p:spPr>
          <a:xfrm>
            <a:off x="9073133" y="1257530"/>
            <a:ext cx="2533650" cy="215444"/>
          </a:xfrm>
        </p:spPr>
        <p:txBody>
          <a:bodyPr/>
          <a:lstStyle/>
          <a:p>
            <a:pPr algn="ctr"/>
            <a:r>
              <a:rPr lang="en-US" sz="1400"/>
              <a:t>Data Citizens</a:t>
            </a:r>
          </a:p>
        </p:txBody>
      </p:sp>
      <p:sp>
        <p:nvSpPr>
          <p:cNvPr id="48" name="Text Placeholder 11">
            <a:extLst>
              <a:ext uri="{FF2B5EF4-FFF2-40B4-BE49-F238E27FC236}">
                <a16:creationId xmlns:a16="http://schemas.microsoft.com/office/drawing/2014/main" id="{7E040226-A8AF-5F12-D8A3-572198EEEAAB}"/>
              </a:ext>
            </a:extLst>
          </p:cNvPr>
          <p:cNvSpPr txBox="1">
            <a:spLocks/>
          </p:cNvSpPr>
          <p:nvPr/>
        </p:nvSpPr>
        <p:spPr>
          <a:xfrm>
            <a:off x="9180141"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a:extLst>
              <a:ext uri="{FF2B5EF4-FFF2-40B4-BE49-F238E27FC236}">
                <a16:creationId xmlns:a16="http://schemas.microsoft.com/office/drawing/2014/main" id="{657A7029-A549-125B-863C-C88033E2979B}"/>
              </a:ext>
              <a:ext uri="{C183D7F6-B498-43B3-948B-1728B52AA6E4}">
                <adec:decorative xmlns:adec="http://schemas.microsoft.com/office/drawing/2017/decorative" val="1"/>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10830470" y="459872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41">
            <a:extLst>
              <a:ext uri="{FF2B5EF4-FFF2-40B4-BE49-F238E27FC236}">
                <a16:creationId xmlns:a16="http://schemas.microsoft.com/office/drawing/2014/main" id="{44F2E6C4-AE0C-7AEA-3DE9-4632B010C00E}"/>
              </a:ext>
              <a:ext uri="{C183D7F6-B498-43B3-948B-1728B52AA6E4}">
                <adec:decorative xmlns:adec="http://schemas.microsoft.com/office/drawing/2017/decorative" val="1"/>
              </a:ext>
            </a:extLst>
          </p:cNvPr>
          <p:cNvCxnSpPr>
            <a:cxnSpLocks/>
          </p:cNvCxnSpPr>
          <p:nvPr/>
        </p:nvCxnSpPr>
        <p:spPr>
          <a:xfrm>
            <a:off x="2797623"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41">
            <a:extLst>
              <a:ext uri="{FF2B5EF4-FFF2-40B4-BE49-F238E27FC236}">
                <a16:creationId xmlns:a16="http://schemas.microsoft.com/office/drawing/2014/main" id="{D6B185D1-0DC2-7744-EB02-30151C34C285}"/>
              </a:ext>
              <a:ext uri="{C183D7F6-B498-43B3-948B-1728B52AA6E4}">
                <adec:decorative xmlns:adec="http://schemas.microsoft.com/office/drawing/2017/decorative" val="1"/>
              </a:ext>
            </a:extLst>
          </p:cNvPr>
          <p:cNvCxnSpPr>
            <a:cxnSpLocks/>
          </p:cNvCxnSpPr>
          <p:nvPr/>
        </p:nvCxnSpPr>
        <p:spPr>
          <a:xfrm>
            <a:off x="5593080"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60E49F7A-DABE-1F3D-5281-1A234DC7F76B}"/>
              </a:ext>
              <a:ext uri="{C183D7F6-B498-43B3-948B-1728B52AA6E4}">
                <adec:decorative xmlns:adec="http://schemas.microsoft.com/office/drawing/2017/decorative" val="1"/>
              </a:ext>
            </a:extLst>
          </p:cNvPr>
          <p:cNvCxnSpPr>
            <a:cxnSpLocks/>
          </p:cNvCxnSpPr>
          <p:nvPr/>
        </p:nvCxnSpPr>
        <p:spPr>
          <a:xfrm>
            <a:off x="8455535"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553A6ED-8CC0-2B6F-AFA4-64CDFAC0FBB7}"/>
              </a:ext>
              <a:ext uri="{C183D7F6-B498-43B3-948B-1728B52AA6E4}">
                <adec:decorative xmlns:adec="http://schemas.microsoft.com/office/drawing/2017/decorative" val="1"/>
              </a:ext>
            </a:extLst>
          </p:cNvPr>
          <p:cNvCxnSpPr>
            <a:cxnSpLocks/>
          </p:cNvCxnSpPr>
          <p:nvPr/>
        </p:nvCxnSpPr>
        <p:spPr>
          <a:xfrm rot="5400000" flipH="1" flipV="1">
            <a:off x="4874245" y="2739721"/>
            <a:ext cx="13941" cy="5541228"/>
          </a:xfrm>
          <a:prstGeom prst="bentConnector4">
            <a:avLst>
              <a:gd name="adj1" fmla="val -1326210"/>
              <a:gd name="adj2" fmla="val 99993"/>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82" name="Rectangle 47">
            <a:extLst>
              <a:ext uri="{FF2B5EF4-FFF2-40B4-BE49-F238E27FC236}">
                <a16:creationId xmlns:a16="http://schemas.microsoft.com/office/drawing/2014/main" id="{403B5B9F-1F00-8984-DC45-6C517987C3E6}"/>
              </a:ext>
            </a:extLst>
          </p:cNvPr>
          <p:cNvSpPr/>
          <p:nvPr/>
        </p:nvSpPr>
        <p:spPr>
          <a:xfrm>
            <a:off x="2896176"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 </a:t>
            </a:r>
          </a:p>
        </p:txBody>
      </p:sp>
      <p:sp>
        <p:nvSpPr>
          <p:cNvPr id="85" name="Rectangle 48">
            <a:extLst>
              <a:ext uri="{FF2B5EF4-FFF2-40B4-BE49-F238E27FC236}">
                <a16:creationId xmlns:a16="http://schemas.microsoft.com/office/drawing/2014/main" id="{44396187-5933-6916-6D53-8530F81B76BD}"/>
              </a:ext>
            </a:extLst>
          </p:cNvPr>
          <p:cNvSpPr/>
          <p:nvPr/>
        </p:nvSpPr>
        <p:spPr>
          <a:xfrm>
            <a:off x="5697153"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transformed data</a:t>
            </a:r>
          </a:p>
        </p:txBody>
      </p:sp>
      <p:sp>
        <p:nvSpPr>
          <p:cNvPr id="88" name="Rectangle 49">
            <a:extLst>
              <a:ext uri="{FF2B5EF4-FFF2-40B4-BE49-F238E27FC236}">
                <a16:creationId xmlns:a16="http://schemas.microsoft.com/office/drawing/2014/main" id="{56E8F479-5206-2461-61ED-106EC69546CD}"/>
              </a:ext>
            </a:extLst>
          </p:cNvPr>
          <p:cNvSpPr/>
          <p:nvPr/>
        </p:nvSpPr>
        <p:spPr>
          <a:xfrm>
            <a:off x="8544158" y="3650014"/>
            <a:ext cx="731520" cy="548640"/>
          </a:xfrm>
          <a:prstGeom prst="roundRect">
            <a:avLst>
              <a:gd name="adj" fmla="val 8080"/>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insights via embedding</a:t>
            </a:r>
          </a:p>
        </p:txBody>
      </p:sp>
      <p:sp>
        <p:nvSpPr>
          <p:cNvPr id="90" name="Rectangle 48">
            <a:extLst>
              <a:ext uri="{FF2B5EF4-FFF2-40B4-BE49-F238E27FC236}">
                <a16:creationId xmlns:a16="http://schemas.microsoft.com/office/drawing/2014/main" id="{52A8633D-4115-1129-BF98-77785C601A0F}"/>
              </a:ext>
            </a:extLst>
          </p:cNvPr>
          <p:cNvSpPr/>
          <p:nvPr/>
        </p:nvSpPr>
        <p:spPr>
          <a:xfrm>
            <a:off x="3712677" y="5587543"/>
            <a:ext cx="2337076" cy="215445"/>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a:t>
            </a:r>
          </a:p>
        </p:txBody>
      </p:sp>
      <p:sp>
        <p:nvSpPr>
          <p:cNvPr id="54" name="Oval 53">
            <a:extLst>
              <a:ext uri="{FF2B5EF4-FFF2-40B4-BE49-F238E27FC236}">
                <a16:creationId xmlns:a16="http://schemas.microsoft.com/office/drawing/2014/main" id="{5CB67F1C-EB5D-D175-5FAC-683EDDEDD309}"/>
              </a:ext>
              <a:ext uri="{C183D7F6-B498-43B3-948B-1728B52AA6E4}">
                <adec:decorative xmlns:adec="http://schemas.microsoft.com/office/drawing/2017/decorative" val="1"/>
              </a:ext>
            </a:extLst>
          </p:cNvPr>
          <p:cNvSpPr/>
          <p:nvPr/>
        </p:nvSpPr>
        <p:spPr bwMode="auto">
          <a:xfrm>
            <a:off x="1502625"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5" name="Oval 54">
            <a:extLst>
              <a:ext uri="{FF2B5EF4-FFF2-40B4-BE49-F238E27FC236}">
                <a16:creationId xmlns:a16="http://schemas.microsoft.com/office/drawing/2014/main" id="{EC8E3C7A-8949-615C-8244-D1FB3691FE06}"/>
              </a:ext>
              <a:ext uri="{C183D7F6-B498-43B3-948B-1728B52AA6E4}">
                <adec:decorative xmlns:adec="http://schemas.microsoft.com/office/drawing/2017/decorative" val="1"/>
              </a:ext>
            </a:extLst>
          </p:cNvPr>
          <p:cNvSpPr/>
          <p:nvPr/>
        </p:nvSpPr>
        <p:spPr bwMode="auto">
          <a:xfrm>
            <a:off x="4344492"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6" name="Oval 55">
            <a:extLst>
              <a:ext uri="{FF2B5EF4-FFF2-40B4-BE49-F238E27FC236}">
                <a16:creationId xmlns:a16="http://schemas.microsoft.com/office/drawing/2014/main" id="{89F08902-9D66-7C86-2B40-B490C2BAE0F0}"/>
              </a:ext>
              <a:ext uri="{C183D7F6-B498-43B3-948B-1728B52AA6E4}">
                <adec:decorative xmlns:adec="http://schemas.microsoft.com/office/drawing/2017/decorative" val="1"/>
              </a:ext>
            </a:extLst>
          </p:cNvPr>
          <p:cNvSpPr/>
          <p:nvPr/>
        </p:nvSpPr>
        <p:spPr bwMode="auto">
          <a:xfrm>
            <a:off x="7151854"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7" name="Oval 56">
            <a:extLst>
              <a:ext uri="{FF2B5EF4-FFF2-40B4-BE49-F238E27FC236}">
                <a16:creationId xmlns:a16="http://schemas.microsoft.com/office/drawing/2014/main" id="{7B50DB3E-4F8B-B335-8139-5A69E6C1EFAE}"/>
              </a:ext>
              <a:ext uri="{C183D7F6-B498-43B3-948B-1728B52AA6E4}">
                <adec:decorative xmlns:adec="http://schemas.microsoft.com/office/drawing/2017/decorative" val="1"/>
              </a:ext>
            </a:extLst>
          </p:cNvPr>
          <p:cNvSpPr/>
          <p:nvPr/>
        </p:nvSpPr>
        <p:spPr bwMode="auto">
          <a:xfrm>
            <a:off x="9968756"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61" name="Picture 60">
            <a:extLst>
              <a:ext uri="{FF2B5EF4-FFF2-40B4-BE49-F238E27FC236}">
                <a16:creationId xmlns:a16="http://schemas.microsoft.com/office/drawing/2014/main" id="{D896AC82-9DC6-424F-3F96-9A64BBAA9569}"/>
              </a:ext>
              <a:ext uri="{C183D7F6-B498-43B3-948B-1728B52AA6E4}">
                <adec:decorative xmlns:adec="http://schemas.microsoft.com/office/drawing/2017/decorative" val="1"/>
              </a:ext>
            </a:extLst>
          </p:cNvPr>
          <p:cNvPicPr>
            <a:picLocks noChangeAspect="1"/>
          </p:cNvPicPr>
          <p:nvPr/>
        </p:nvPicPr>
        <p:blipFill rotWithShape="1">
          <a:blip r:embed="rId17" cstate="hqprint">
            <a:extLst>
              <a:ext uri="{28A0092B-C50C-407E-A947-70E740481C1C}">
                <a14:useLocalDpi xmlns:a14="http://schemas.microsoft.com/office/drawing/2010/main"/>
              </a:ext>
            </a:extLst>
          </a:blip>
          <a:srcRect/>
          <a:stretch/>
        </p:blipFill>
        <p:spPr>
          <a:xfrm>
            <a:off x="7192804" y="586266"/>
            <a:ext cx="640080" cy="640080"/>
          </a:xfrm>
          <a:prstGeom prst="ellipse">
            <a:avLst/>
          </a:prstGeom>
        </p:spPr>
      </p:pic>
      <p:pic>
        <p:nvPicPr>
          <p:cNvPr id="65" name="Picture 64">
            <a:extLst>
              <a:ext uri="{FF2B5EF4-FFF2-40B4-BE49-F238E27FC236}">
                <a16:creationId xmlns:a16="http://schemas.microsoft.com/office/drawing/2014/main" id="{F95145CF-5F82-9B19-5392-A9A6CE7CCD37}"/>
              </a:ext>
              <a:ext uri="{C183D7F6-B498-43B3-948B-1728B52AA6E4}">
                <adec:decorative xmlns:adec="http://schemas.microsoft.com/office/drawing/2017/decorative" val="1"/>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t="-2"/>
          <a:stretch/>
        </p:blipFill>
        <p:spPr>
          <a:xfrm>
            <a:off x="1543575" y="586266"/>
            <a:ext cx="640080" cy="640080"/>
          </a:xfrm>
          <a:prstGeom prst="ellipse">
            <a:avLst/>
          </a:prstGeom>
        </p:spPr>
      </p:pic>
      <p:pic>
        <p:nvPicPr>
          <p:cNvPr id="67" name="Picture 66">
            <a:extLst>
              <a:ext uri="{FF2B5EF4-FFF2-40B4-BE49-F238E27FC236}">
                <a16:creationId xmlns:a16="http://schemas.microsoft.com/office/drawing/2014/main" id="{7B0DDBEA-1A1B-9435-E502-FC999B4DB8C0}"/>
              </a:ext>
              <a:ext uri="{C183D7F6-B498-43B3-948B-1728B52AA6E4}">
                <adec:decorative xmlns:adec="http://schemas.microsoft.com/office/drawing/2017/decorative" val="1"/>
              </a:ext>
            </a:extLst>
          </p:cNvPr>
          <p:cNvPicPr>
            <a:picLocks noChangeAspect="1"/>
          </p:cNvPicPr>
          <p:nvPr/>
        </p:nvPicPr>
        <p:blipFill rotWithShape="1">
          <a:blip r:embed="rId19" cstate="hqprint">
            <a:extLst>
              <a:ext uri="{28A0092B-C50C-407E-A947-70E740481C1C}">
                <a14:useLocalDpi xmlns:a14="http://schemas.microsoft.com/office/drawing/2010/main"/>
              </a:ext>
            </a:extLst>
          </a:blip>
          <a:srcRect/>
          <a:stretch/>
        </p:blipFill>
        <p:spPr>
          <a:xfrm>
            <a:off x="4385442" y="586266"/>
            <a:ext cx="640080" cy="640080"/>
          </a:xfrm>
          <a:prstGeom prst="ellipse">
            <a:avLst/>
          </a:prstGeom>
        </p:spPr>
      </p:pic>
      <p:pic>
        <p:nvPicPr>
          <p:cNvPr id="69" name="Picture 68">
            <a:extLst>
              <a:ext uri="{FF2B5EF4-FFF2-40B4-BE49-F238E27FC236}">
                <a16:creationId xmlns:a16="http://schemas.microsoft.com/office/drawing/2014/main" id="{C6CD618F-F504-59CD-831D-1E6E6E8041EF}"/>
              </a:ext>
              <a:ext uri="{C183D7F6-B498-43B3-948B-1728B52AA6E4}">
                <adec:decorative xmlns:adec="http://schemas.microsoft.com/office/drawing/2017/decorative" val="1"/>
              </a:ext>
            </a:extLst>
          </p:cNvPr>
          <p:cNvPicPr>
            <a:picLocks noChangeAspect="1"/>
          </p:cNvPicPr>
          <p:nvPr/>
        </p:nvPicPr>
        <p:blipFill rotWithShape="1">
          <a:blip r:embed="rId20" cstate="hqprint">
            <a:extLst>
              <a:ext uri="{28A0092B-C50C-407E-A947-70E740481C1C}">
                <a14:useLocalDpi xmlns:a14="http://schemas.microsoft.com/office/drawing/2010/main"/>
              </a:ext>
            </a:extLst>
          </a:blip>
          <a:srcRect/>
          <a:stretch/>
        </p:blipFill>
        <p:spPr>
          <a:xfrm>
            <a:off x="10009706" y="586266"/>
            <a:ext cx="640080" cy="640080"/>
          </a:xfrm>
          <a:prstGeom prst="ellipse">
            <a:avLst/>
          </a:prstGeom>
        </p:spPr>
      </p:pic>
      <p:sp>
        <p:nvSpPr>
          <p:cNvPr id="76" name="Text Placeholder 6">
            <a:extLst>
              <a:ext uri="{FF2B5EF4-FFF2-40B4-BE49-F238E27FC236}">
                <a16:creationId xmlns:a16="http://schemas.microsoft.com/office/drawing/2014/main" id="{384E160F-928B-090A-49C1-868F211F0117}"/>
              </a:ext>
            </a:extLst>
          </p:cNvPr>
          <p:cNvSpPr txBox="1">
            <a:spLocks/>
          </p:cNvSpPr>
          <p:nvPr/>
        </p:nvSpPr>
        <p:spPr>
          <a:xfrm>
            <a:off x="1162208" y="58140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Stewards</a:t>
            </a:r>
          </a:p>
        </p:txBody>
      </p:sp>
      <p:sp>
        <p:nvSpPr>
          <p:cNvPr id="78" name="Oval 77">
            <a:extLst>
              <a:ext uri="{FF2B5EF4-FFF2-40B4-BE49-F238E27FC236}">
                <a16:creationId xmlns:a16="http://schemas.microsoft.com/office/drawing/2014/main" id="{9306932F-53F5-C668-E59B-DFC7C7EB3A79}"/>
              </a:ext>
              <a:ext uri="{C183D7F6-B498-43B3-948B-1728B52AA6E4}">
                <adec:decorative xmlns:adec="http://schemas.microsoft.com/office/drawing/2017/decorative" val="1"/>
              </a:ext>
            </a:extLst>
          </p:cNvPr>
          <p:cNvSpPr/>
          <p:nvPr/>
        </p:nvSpPr>
        <p:spPr bwMode="auto">
          <a:xfrm>
            <a:off x="370997" y="577430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9" name="Picture 78">
            <a:extLst>
              <a:ext uri="{FF2B5EF4-FFF2-40B4-BE49-F238E27FC236}">
                <a16:creationId xmlns:a16="http://schemas.microsoft.com/office/drawing/2014/main" id="{1C0CD841-A2E3-9122-8076-86B68764393E}"/>
              </a:ext>
              <a:ext uri="{C183D7F6-B498-43B3-948B-1728B52AA6E4}">
                <adec:decorative xmlns:adec="http://schemas.microsoft.com/office/drawing/2017/decorative" val="1"/>
              </a:ext>
            </a:extLst>
          </p:cNvPr>
          <p:cNvPicPr>
            <a:picLocks noChangeAspect="1"/>
          </p:cNvPicPr>
          <p:nvPr/>
        </p:nvPicPr>
        <p:blipFill rotWithShape="1">
          <a:blip r:embed="rId21">
            <a:extLst>
              <a:ext uri="{28A0092B-C50C-407E-A947-70E740481C1C}">
                <a14:useLocalDpi xmlns:a14="http://schemas.microsoft.com/office/drawing/2010/main"/>
              </a:ext>
            </a:extLst>
          </a:blip>
          <a:srcRect/>
          <a:stretch/>
        </p:blipFill>
        <p:spPr>
          <a:xfrm>
            <a:off x="411947" y="5815256"/>
            <a:ext cx="640080" cy="640080"/>
          </a:xfrm>
          <a:prstGeom prst="ellipse">
            <a:avLst/>
          </a:prstGeom>
        </p:spPr>
      </p:pic>
      <p:sp>
        <p:nvSpPr>
          <p:cNvPr id="39" name="Text Placeholder 4">
            <a:extLst>
              <a:ext uri="{FF2B5EF4-FFF2-40B4-BE49-F238E27FC236}">
                <a16:creationId xmlns:a16="http://schemas.microsoft.com/office/drawing/2014/main" id="{E915B714-A8F7-F024-551F-F90D636DD37A}"/>
              </a:ext>
            </a:extLst>
          </p:cNvPr>
          <p:cNvSpPr txBox="1">
            <a:spLocks/>
          </p:cNvSpPr>
          <p:nvPr/>
        </p:nvSpPr>
        <p:spPr>
          <a:xfrm>
            <a:off x="1150651" y="6062620"/>
            <a:ext cx="10361209" cy="55334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CABDFF87-6748-AFD8-D0C3-BA1D465B6ACA}"/>
              </a:ext>
              <a:ext uri="{C183D7F6-B498-43B3-948B-1728B52AA6E4}">
                <adec:decorative xmlns:adec="http://schemas.microsoft.com/office/drawing/2017/decorative" val="1"/>
              </a:ext>
            </a:extLst>
          </p:cNvPr>
          <p:cNvSpPr txBox="1"/>
          <p:nvPr/>
        </p:nvSpPr>
        <p:spPr>
          <a:xfrm>
            <a:off x="818770" y="477076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Factory</a:t>
            </a:r>
          </a:p>
        </p:txBody>
      </p:sp>
      <p:sp>
        <p:nvSpPr>
          <p:cNvPr id="28" name="TextBox 27">
            <a:extLst>
              <a:ext uri="{FF2B5EF4-FFF2-40B4-BE49-F238E27FC236}">
                <a16:creationId xmlns:a16="http://schemas.microsoft.com/office/drawing/2014/main" id="{722B2260-2E54-1F8D-3AC8-C1AC0D1783F4}"/>
              </a:ext>
              <a:ext uri="{C183D7F6-B498-43B3-948B-1728B52AA6E4}">
                <adec:decorative xmlns:adec="http://schemas.microsoft.com/office/drawing/2017/decorative" val="1"/>
              </a:ext>
            </a:extLst>
          </p:cNvPr>
          <p:cNvSpPr txBox="1"/>
          <p:nvPr/>
        </p:nvSpPr>
        <p:spPr>
          <a:xfrm>
            <a:off x="1985348"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29" name="TextBox 28">
            <a:extLst>
              <a:ext uri="{FF2B5EF4-FFF2-40B4-BE49-F238E27FC236}">
                <a16:creationId xmlns:a16="http://schemas.microsoft.com/office/drawing/2014/main" id="{76514CDF-B958-8A10-06F0-513F4D0BBB80}"/>
              </a:ext>
              <a:ext uri="{C183D7F6-B498-43B3-948B-1728B52AA6E4}">
                <adec:decorative xmlns:adec="http://schemas.microsoft.com/office/drawing/2017/decorative" val="1"/>
              </a:ext>
            </a:extLst>
          </p:cNvPr>
          <p:cNvSpPr txBox="1"/>
          <p:nvPr/>
        </p:nvSpPr>
        <p:spPr>
          <a:xfrm>
            <a:off x="1985348" y="475552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31" name="TextBox 30">
            <a:extLst>
              <a:ext uri="{FF2B5EF4-FFF2-40B4-BE49-F238E27FC236}">
                <a16:creationId xmlns:a16="http://schemas.microsoft.com/office/drawing/2014/main" id="{26980916-15AF-7786-E618-9F98E8146F6C}"/>
              </a:ext>
              <a:ext uri="{C183D7F6-B498-43B3-948B-1728B52AA6E4}">
                <adec:decorative xmlns:adec="http://schemas.microsoft.com/office/drawing/2017/decorative" val="1"/>
              </a:ext>
            </a:extLst>
          </p:cNvPr>
          <p:cNvSpPr txBox="1"/>
          <p:nvPr/>
        </p:nvSpPr>
        <p:spPr>
          <a:xfrm>
            <a:off x="818770"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Engineering</a:t>
            </a:r>
          </a:p>
        </p:txBody>
      </p:sp>
      <p:sp>
        <p:nvSpPr>
          <p:cNvPr id="33" name="TextBox 32">
            <a:extLst>
              <a:ext uri="{FF2B5EF4-FFF2-40B4-BE49-F238E27FC236}">
                <a16:creationId xmlns:a16="http://schemas.microsoft.com/office/drawing/2014/main" id="{1D35E4C6-1C5B-3F39-7A45-1E52D6576385}"/>
              </a:ext>
              <a:ext uri="{C183D7F6-B498-43B3-948B-1728B52AA6E4}">
                <adec:decorative xmlns:adec="http://schemas.microsoft.com/office/drawing/2017/decorative" val="1"/>
              </a:ext>
            </a:extLst>
          </p:cNvPr>
          <p:cNvSpPr txBox="1"/>
          <p:nvPr/>
        </p:nvSpPr>
        <p:spPr>
          <a:xfrm>
            <a:off x="9791931"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85E36D71-FAF4-C13C-161B-E86F4C4BE924}"/>
              </a:ext>
              <a:ext uri="{C183D7F6-B498-43B3-948B-1728B52AA6E4}">
                <adec:decorative xmlns:adec="http://schemas.microsoft.com/office/drawing/2017/decorative" val="1"/>
              </a:ext>
            </a:extLst>
          </p:cNvPr>
          <p:cNvSpPr txBox="1"/>
          <p:nvPr/>
        </p:nvSpPr>
        <p:spPr>
          <a:xfrm>
            <a:off x="10351432"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48F8A6D-245C-5833-1E79-3EB673DE58B0}"/>
              </a:ext>
              <a:ext uri="{C183D7F6-B498-43B3-948B-1728B52AA6E4}">
                <adec:decorative xmlns:adec="http://schemas.microsoft.com/office/drawing/2017/decorative" val="1"/>
              </a:ext>
            </a:extLst>
          </p:cNvPr>
          <p:cNvSpPr txBox="1"/>
          <p:nvPr/>
        </p:nvSpPr>
        <p:spPr>
          <a:xfrm>
            <a:off x="6453008" y="4952796"/>
            <a:ext cx="6400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41" name="TextBox 40">
            <a:extLst>
              <a:ext uri="{FF2B5EF4-FFF2-40B4-BE49-F238E27FC236}">
                <a16:creationId xmlns:a16="http://schemas.microsoft.com/office/drawing/2014/main" id="{4E1B08C0-1D8F-3A17-20D6-8679EB003E42}"/>
              </a:ext>
              <a:ext uri="{C183D7F6-B498-43B3-948B-1728B52AA6E4}">
                <adec:decorative xmlns:adec="http://schemas.microsoft.com/office/drawing/2017/decorative" val="1"/>
              </a:ext>
            </a:extLst>
          </p:cNvPr>
          <p:cNvSpPr txBox="1"/>
          <p:nvPr/>
        </p:nvSpPr>
        <p:spPr>
          <a:xfrm>
            <a:off x="7939626" y="5018183"/>
            <a:ext cx="640080" cy="1462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 </a:t>
            </a:r>
          </a:p>
        </p:txBody>
      </p:sp>
      <p:sp>
        <p:nvSpPr>
          <p:cNvPr id="43" name="TextBox 42">
            <a:extLst>
              <a:ext uri="{FF2B5EF4-FFF2-40B4-BE49-F238E27FC236}">
                <a16:creationId xmlns:a16="http://schemas.microsoft.com/office/drawing/2014/main" id="{A94D528D-EF15-9E15-89CA-396FFAB45C95}"/>
              </a:ext>
              <a:ext uri="{C183D7F6-B498-43B3-948B-1728B52AA6E4}">
                <adec:decorative xmlns:adec="http://schemas.microsoft.com/office/drawing/2017/decorative" val="1"/>
              </a:ext>
            </a:extLst>
          </p:cNvPr>
          <p:cNvSpPr txBox="1"/>
          <p:nvPr/>
        </p:nvSpPr>
        <p:spPr>
          <a:xfrm>
            <a:off x="7196317" y="4951633"/>
            <a:ext cx="640080" cy="2793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59" name="TextBox 58">
            <a:extLst>
              <a:ext uri="{FF2B5EF4-FFF2-40B4-BE49-F238E27FC236}">
                <a16:creationId xmlns:a16="http://schemas.microsoft.com/office/drawing/2014/main" id="{5029041F-3B82-627A-7358-566C941A0AC9}"/>
              </a:ext>
              <a:ext uri="{C183D7F6-B498-43B3-948B-1728B52AA6E4}">
                <adec:decorative xmlns:adec="http://schemas.microsoft.com/office/drawing/2017/decorative" val="1"/>
              </a:ext>
            </a:extLst>
          </p:cNvPr>
          <p:cNvSpPr txBox="1"/>
          <p:nvPr/>
        </p:nvSpPr>
        <p:spPr>
          <a:xfrm>
            <a:off x="3735143"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Science</a:t>
            </a:r>
          </a:p>
        </p:txBody>
      </p:sp>
      <p:sp>
        <p:nvSpPr>
          <p:cNvPr id="63" name="TextBox 62">
            <a:extLst>
              <a:ext uri="{FF2B5EF4-FFF2-40B4-BE49-F238E27FC236}">
                <a16:creationId xmlns:a16="http://schemas.microsoft.com/office/drawing/2014/main" id="{3A818F89-09FB-C017-6E4A-7228572FA1F8}"/>
              </a:ext>
              <a:ext uri="{C183D7F6-B498-43B3-948B-1728B52AA6E4}">
                <adec:decorative xmlns:adec="http://schemas.microsoft.com/office/drawing/2017/decorative" val="1"/>
              </a:ext>
            </a:extLst>
          </p:cNvPr>
          <p:cNvSpPr txBox="1"/>
          <p:nvPr/>
        </p:nvSpPr>
        <p:spPr>
          <a:xfrm>
            <a:off x="4901721"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Azure ML</a:t>
            </a:r>
          </a:p>
        </p:txBody>
      </p:sp>
      <p:pic>
        <p:nvPicPr>
          <p:cNvPr id="68" name="Graphic 67">
            <a:extLst>
              <a:ext uri="{FF2B5EF4-FFF2-40B4-BE49-F238E27FC236}">
                <a16:creationId xmlns:a16="http://schemas.microsoft.com/office/drawing/2014/main" id="{C3651C14-D77A-9D9A-1B69-5786C3C7D3A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35888" y="4612370"/>
            <a:ext cx="274320" cy="274320"/>
          </a:xfrm>
          <a:prstGeom prst="rect">
            <a:avLst/>
          </a:prstGeom>
        </p:spPr>
      </p:pic>
      <p:pic>
        <p:nvPicPr>
          <p:cNvPr id="70" name="Graphic 69">
            <a:extLst>
              <a:ext uri="{FF2B5EF4-FFF2-40B4-BE49-F238E27FC236}">
                <a16:creationId xmlns:a16="http://schemas.microsoft.com/office/drawing/2014/main" id="{EEC65F13-4D3F-AD1C-81C6-FB0D38B7BC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56337" y="4589510"/>
            <a:ext cx="320040" cy="320040"/>
          </a:xfrm>
          <a:prstGeom prst="rect">
            <a:avLst/>
          </a:prstGeom>
        </p:spPr>
      </p:pic>
      <p:pic>
        <p:nvPicPr>
          <p:cNvPr id="71" name="Graphic 70">
            <a:extLst>
              <a:ext uri="{FF2B5EF4-FFF2-40B4-BE49-F238E27FC236}">
                <a16:creationId xmlns:a16="http://schemas.microsoft.com/office/drawing/2014/main" id="{49F8129B-2042-3AB5-BCA1-D91C12B83835}"/>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651669" y="4612370"/>
            <a:ext cx="274320" cy="274320"/>
          </a:xfrm>
          <a:prstGeom prst="rect">
            <a:avLst/>
          </a:prstGeom>
        </p:spPr>
      </p:pic>
      <p:sp>
        <p:nvSpPr>
          <p:cNvPr id="16" name="TextBox 15">
            <a:extLst>
              <a:ext uri="{FF2B5EF4-FFF2-40B4-BE49-F238E27FC236}">
                <a16:creationId xmlns:a16="http://schemas.microsoft.com/office/drawing/2014/main" id="{4C38B189-8EAC-7F22-DD7C-98A4AC22155C}"/>
              </a:ext>
              <a:ext uri="{C183D7F6-B498-43B3-948B-1728B52AA6E4}">
                <adec:decorative xmlns:adec="http://schemas.microsoft.com/office/drawing/2017/decorative" val="1"/>
              </a:ext>
            </a:extLst>
          </p:cNvPr>
          <p:cNvSpPr txBox="1"/>
          <p:nvPr/>
        </p:nvSpPr>
        <p:spPr>
          <a:xfrm>
            <a:off x="9423069"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a:t>
            </a:r>
          </a:p>
        </p:txBody>
      </p:sp>
      <p:sp>
        <p:nvSpPr>
          <p:cNvPr id="24" name="TextBox 23">
            <a:extLst>
              <a:ext uri="{FF2B5EF4-FFF2-40B4-BE49-F238E27FC236}">
                <a16:creationId xmlns:a16="http://schemas.microsoft.com/office/drawing/2014/main" id="{99ABE1E1-0B1A-2965-BB92-BF26A8C987FD}"/>
              </a:ext>
              <a:ext uri="{C183D7F6-B498-43B3-948B-1728B52AA6E4}">
                <adec:decorative xmlns:adec="http://schemas.microsoft.com/office/drawing/2017/decorative" val="1"/>
              </a:ext>
            </a:extLst>
          </p:cNvPr>
          <p:cNvSpPr txBox="1"/>
          <p:nvPr/>
        </p:nvSpPr>
        <p:spPr>
          <a:xfrm>
            <a:off x="10589647"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Microsoft 365</a:t>
            </a:r>
          </a:p>
        </p:txBody>
      </p:sp>
      <p:sp>
        <p:nvSpPr>
          <p:cNvPr id="4" name="Title 3">
            <a:extLst>
              <a:ext uri="{FF2B5EF4-FFF2-40B4-BE49-F238E27FC236}">
                <a16:creationId xmlns:a16="http://schemas.microsoft.com/office/drawing/2014/main" id="{B0A4674C-982A-6BA1-69E4-1E9AAC7647EC}"/>
              </a:ext>
            </a:extLst>
          </p:cNvPr>
          <p:cNvSpPr>
            <a:spLocks noGrp="1"/>
          </p:cNvSpPr>
          <p:nvPr>
            <p:ph type="title"/>
          </p:nvPr>
        </p:nvSpPr>
        <p:spPr>
          <a:xfrm>
            <a:off x="588263" y="145639"/>
            <a:ext cx="11018520" cy="423577"/>
          </a:xfrm>
        </p:spPr>
        <p:txBody>
          <a:bodyPr/>
          <a:lstStyle/>
          <a:p>
            <a:pPr>
              <a:lnSpc>
                <a:spcPts val="3800"/>
              </a:lnSpc>
            </a:pPr>
            <a:r>
              <a:rPr lang="en-US" sz="2000" dirty="0"/>
              <a:t>Empower your data professionals to move faster and unlock more value from your data</a:t>
            </a:r>
          </a:p>
        </p:txBody>
      </p:sp>
    </p:spTree>
    <p:extLst>
      <p:ext uri="{BB962C8B-B14F-4D97-AF65-F5344CB8AC3E}">
        <p14:creationId xmlns:p14="http://schemas.microsoft.com/office/powerpoint/2010/main" val="29745895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6BFE9-BFEC-CD70-1348-2F4AC44BB11D}"/>
              </a:ext>
            </a:extLst>
          </p:cNvPr>
          <p:cNvSpPr>
            <a:spLocks noGrp="1"/>
          </p:cNvSpPr>
          <p:nvPr>
            <p:ph type="title" idx="4294967295"/>
          </p:nvPr>
        </p:nvSpPr>
        <p:spPr>
          <a:xfrm>
            <a:off x="7199313" y="4038600"/>
            <a:ext cx="3613150"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000" dirty="0">
                <a:solidFill>
                  <a:srgbClr val="B238BA"/>
                </a:solidFill>
                <a:ea typeface="+mn-ea"/>
              </a:rPr>
              <a:t>The Workshop</a:t>
            </a:r>
            <a:endParaRPr kumimoji="0" lang="en-US" sz="4000" b="0" i="0" u="none" strike="noStrike" kern="1200" cap="none" spc="0" normalizeH="0" baseline="0" noProof="0" dirty="0">
              <a:ln>
                <a:noFill/>
              </a:ln>
              <a:solidFill>
                <a:srgbClr val="B238BA"/>
              </a:solidFill>
              <a:effectLst/>
              <a:uLnTx/>
              <a:uFillTx/>
              <a:latin typeface="Segoe Sans Display" pitchFamily="2" charset="0"/>
              <a:ea typeface="+mn-ea"/>
              <a:cs typeface="Segoe Sans Display" pitchFamily="2" charset="0"/>
            </a:endParaRPr>
          </a:p>
        </p:txBody>
      </p:sp>
    </p:spTree>
    <p:extLst>
      <p:ext uri="{BB962C8B-B14F-4D97-AF65-F5344CB8AC3E}">
        <p14:creationId xmlns:p14="http://schemas.microsoft.com/office/powerpoint/2010/main" val="219104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2B877-6795-0263-C7C7-573C10A8A93A}"/>
            </a:ext>
          </a:extLst>
        </p:cNvPr>
        <p:cNvGrpSpPr/>
        <p:nvPr/>
      </p:nvGrpSpPr>
      <p:grpSpPr>
        <a:xfrm>
          <a:off x="0" y="0"/>
          <a:ext cx="0" cy="0"/>
          <a:chOff x="0" y="0"/>
          <a:chExt cx="0" cy="0"/>
        </a:xfrm>
      </p:grpSpPr>
      <p:pic>
        <p:nvPicPr>
          <p:cNvPr id="4" name="Picture 3" descr="A close up of a hexagon">
            <a:extLst>
              <a:ext uri="{FF2B5EF4-FFF2-40B4-BE49-F238E27FC236}">
                <a16:creationId xmlns:a16="http://schemas.microsoft.com/office/drawing/2014/main" id="{F7B1A9A5-5710-777F-DE83-AADD2B2F7E58}"/>
              </a:ext>
            </a:extLst>
          </p:cNvPr>
          <p:cNvPicPr>
            <a:picLocks noChangeAspect="1"/>
          </p:cNvPicPr>
          <p:nvPr/>
        </p:nvPicPr>
        <p:blipFill>
          <a:blip r:embed="rId3" cstate="hqprint">
            <a:alphaModFix amt="50000"/>
            <a:extLst>
              <a:ext uri="{28A0092B-C50C-407E-A947-70E740481C1C}">
                <a14:useLocalDpi xmlns:a14="http://schemas.microsoft.com/office/drawing/2010/main"/>
              </a:ext>
            </a:extLst>
          </a:blip>
          <a:stretch>
            <a:fillRect/>
          </a:stretch>
        </p:blipFill>
        <p:spPr>
          <a:xfrm rot="3100071">
            <a:off x="-64713" y="5015635"/>
            <a:ext cx="2584636" cy="2371087"/>
          </a:xfrm>
          <a:prstGeom prst="rect">
            <a:avLst/>
          </a:prstGeom>
        </p:spPr>
      </p:pic>
      <p:pic>
        <p:nvPicPr>
          <p:cNvPr id="8" name="Picture 7" descr="Abbot and Costello">
            <a:extLst>
              <a:ext uri="{FF2B5EF4-FFF2-40B4-BE49-F238E27FC236}">
                <a16:creationId xmlns:a16="http://schemas.microsoft.com/office/drawing/2014/main" id="{E0D13703-1E1A-A3F3-380C-1B366197B7E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34000" y="1144745"/>
            <a:ext cx="6858000" cy="5846802"/>
          </a:xfrm>
          <a:prstGeom prst="ellipse">
            <a:avLst/>
          </a:prstGeom>
          <a:ln>
            <a:noFill/>
          </a:ln>
          <a:effectLst>
            <a:softEdge rad="112500"/>
          </a:effectLst>
        </p:spPr>
      </p:pic>
      <p:sp>
        <p:nvSpPr>
          <p:cNvPr id="2" name="Title 1">
            <a:extLst>
              <a:ext uri="{FF2B5EF4-FFF2-40B4-BE49-F238E27FC236}">
                <a16:creationId xmlns:a16="http://schemas.microsoft.com/office/drawing/2014/main" id="{2B072FD9-E2BE-050A-33B6-7EF7DFF864A3}"/>
              </a:ext>
            </a:extLst>
          </p:cNvPr>
          <p:cNvSpPr>
            <a:spLocks noGrp="1"/>
          </p:cNvSpPr>
          <p:nvPr>
            <p:ph type="title"/>
          </p:nvPr>
        </p:nvSpPr>
        <p:spPr/>
        <p:txBody>
          <a:bodyPr/>
          <a:lstStyle/>
          <a:p>
            <a:r>
              <a:rPr lang="en-US" dirty="0"/>
              <a:t>Scenario Overview</a:t>
            </a:r>
          </a:p>
        </p:txBody>
      </p:sp>
      <p:sp>
        <p:nvSpPr>
          <p:cNvPr id="3" name="Content Placeholder 2">
            <a:extLst>
              <a:ext uri="{FF2B5EF4-FFF2-40B4-BE49-F238E27FC236}">
                <a16:creationId xmlns:a16="http://schemas.microsoft.com/office/drawing/2014/main" id="{8FBAF79D-94E8-67C4-9307-85197543645C}"/>
              </a:ext>
              <a:ext uri="{C183D7F6-B498-43B3-948B-1728B52AA6E4}">
                <adec:decorative xmlns:adec="http://schemas.microsoft.com/office/drawing/2017/decorative" val="1"/>
              </a:ext>
            </a:extLst>
          </p:cNvPr>
          <p:cNvSpPr>
            <a:spLocks noGrp="1"/>
          </p:cNvSpPr>
          <p:nvPr>
            <p:ph sz="quarter" idx="10"/>
          </p:nvPr>
        </p:nvSpPr>
        <p:spPr>
          <a:xfrm>
            <a:off x="584200" y="1363686"/>
            <a:ext cx="4857124" cy="4638529"/>
          </a:xfrm>
        </p:spPr>
        <p:txBody>
          <a:bodyPr/>
          <a:lstStyle/>
          <a:p>
            <a:pPr marL="0" indent="0">
              <a:buNone/>
            </a:pPr>
            <a:r>
              <a:rPr lang="en-US" i="1" dirty="0" err="1"/>
              <a:t>AbboCost</a:t>
            </a:r>
            <a:r>
              <a:rPr lang="en-US" i="1" dirty="0"/>
              <a:t> Financial </a:t>
            </a:r>
            <a:r>
              <a:rPr lang="en-US" dirty="0"/>
              <a:t>is a small firm that monitors several volatile stocks. Their current data feed provides stock prices in real time. This feed is all you have to work with.</a:t>
            </a:r>
          </a:p>
          <a:p>
            <a:pPr marL="0" indent="0">
              <a:buNone/>
            </a:pPr>
            <a:r>
              <a:rPr lang="en-US" b="1" dirty="0"/>
              <a:t>Your goal: </a:t>
            </a:r>
            <a:r>
              <a:rPr lang="en-US" dirty="0"/>
              <a:t>support the development of this fledgling company by developing a modern data analytics solution.</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244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Common Real-time Analytics Patterns</a:t>
            </a:r>
          </a:p>
        </p:txBody>
      </p:sp>
      <p:sp>
        <p:nvSpPr>
          <p:cNvPr id="51" name="TextBox 50">
            <a:extLst>
              <a:ext uri="{FF2B5EF4-FFF2-40B4-BE49-F238E27FC236}">
                <a16:creationId xmlns:a16="http://schemas.microsoft.com/office/drawing/2014/main" id="{D6FACB00-7537-C34D-AA2F-4A4C0F6BA4B7}"/>
              </a:ext>
            </a:extLst>
          </p:cNvPr>
          <p:cNvSpPr txBox="1"/>
          <p:nvPr/>
        </p:nvSpPr>
        <p:spPr>
          <a:xfrm>
            <a:off x="1186987" y="1312207"/>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Data Source</a:t>
            </a:r>
          </a:p>
        </p:txBody>
      </p:sp>
      <p:pic>
        <p:nvPicPr>
          <p:cNvPr id="60" name="Picture 59" descr="Icon of a house representing a Data Lakehouse">
            <a:extLst>
              <a:ext uri="{FF2B5EF4-FFF2-40B4-BE49-F238E27FC236}">
                <a16:creationId xmlns:a16="http://schemas.microsoft.com/office/drawing/2014/main" id="{1A145116-17E5-30CD-CB50-B1919123B734}"/>
              </a:ext>
            </a:extLst>
          </p:cNvPr>
          <p:cNvPicPr>
            <a:picLocks noChangeAspect="1"/>
          </p:cNvPicPr>
          <p:nvPr/>
        </p:nvPicPr>
        <p:blipFill>
          <a:blip r:embed="rId3"/>
          <a:stretch>
            <a:fillRect/>
          </a:stretch>
        </p:blipFill>
        <p:spPr>
          <a:xfrm>
            <a:off x="1372282" y="1875750"/>
            <a:ext cx="419100" cy="381000"/>
          </a:xfrm>
          <a:prstGeom prst="rect">
            <a:avLst/>
          </a:prstGeom>
        </p:spPr>
      </p:pic>
      <p:pic>
        <p:nvPicPr>
          <p:cNvPr id="59" name="Picture 58" descr="Icon of a big building representing a Data Warehouse">
            <a:extLst>
              <a:ext uri="{FF2B5EF4-FFF2-40B4-BE49-F238E27FC236}">
                <a16:creationId xmlns:a16="http://schemas.microsoft.com/office/drawing/2014/main" id="{3B61BB30-D98C-C141-7EEB-51F1B36C0EB7}"/>
              </a:ext>
            </a:extLst>
          </p:cNvPr>
          <p:cNvPicPr>
            <a:picLocks noChangeAspect="1"/>
          </p:cNvPicPr>
          <p:nvPr/>
        </p:nvPicPr>
        <p:blipFill>
          <a:blip r:embed="rId4"/>
          <a:stretch>
            <a:fillRect/>
          </a:stretch>
        </p:blipFill>
        <p:spPr>
          <a:xfrm>
            <a:off x="1917984" y="1913850"/>
            <a:ext cx="533400" cy="342900"/>
          </a:xfrm>
          <a:prstGeom prst="rect">
            <a:avLst/>
          </a:prstGeom>
        </p:spPr>
      </p:pic>
      <p:sp>
        <p:nvSpPr>
          <p:cNvPr id="57" name="TextBox 56">
            <a:extLst>
              <a:ext uri="{FF2B5EF4-FFF2-40B4-BE49-F238E27FC236}">
                <a16:creationId xmlns:a16="http://schemas.microsoft.com/office/drawing/2014/main" id="{E1B10CFC-3994-04DD-1148-F3D97F4B3C1B}"/>
              </a:ext>
            </a:extLst>
          </p:cNvPr>
          <p:cNvSpPr txBox="1"/>
          <p:nvPr/>
        </p:nvSpPr>
        <p:spPr>
          <a:xfrm>
            <a:off x="1138549" y="2412035"/>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pic>
        <p:nvPicPr>
          <p:cNvPr id="61" name="Picture 60" descr="Icon representing data silos">
            <a:extLst>
              <a:ext uri="{FF2B5EF4-FFF2-40B4-BE49-F238E27FC236}">
                <a16:creationId xmlns:a16="http://schemas.microsoft.com/office/drawing/2014/main" id="{BA4853DE-2BDA-9920-6110-DF00DD0D7640}"/>
              </a:ext>
            </a:extLst>
          </p:cNvPr>
          <p:cNvPicPr>
            <a:picLocks noChangeAspect="1"/>
          </p:cNvPicPr>
          <p:nvPr/>
        </p:nvPicPr>
        <p:blipFill>
          <a:blip r:embed="rId5"/>
          <a:stretch>
            <a:fillRect/>
          </a:stretch>
        </p:blipFill>
        <p:spPr>
          <a:xfrm>
            <a:off x="1714983" y="3287843"/>
            <a:ext cx="393700" cy="317500"/>
          </a:xfrm>
          <a:prstGeom prst="rect">
            <a:avLst/>
          </a:prstGeom>
        </p:spPr>
      </p:pic>
      <p:sp>
        <p:nvSpPr>
          <p:cNvPr id="65" name="TextBox 64">
            <a:extLst>
              <a:ext uri="{FF2B5EF4-FFF2-40B4-BE49-F238E27FC236}">
                <a16:creationId xmlns:a16="http://schemas.microsoft.com/office/drawing/2014/main" id="{E74AA255-59F8-D303-45DE-BE827C7600C3}"/>
              </a:ext>
            </a:extLst>
          </p:cNvPr>
          <p:cNvSpPr txBox="1"/>
          <p:nvPr/>
        </p:nvSpPr>
        <p:spPr>
          <a:xfrm>
            <a:off x="997433" y="3759967"/>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Structured / Unstructured</a:t>
            </a:r>
          </a:p>
        </p:txBody>
      </p:sp>
      <p:sp>
        <p:nvSpPr>
          <p:cNvPr id="32" name="video_2" title="Icon of a video camera">
            <a:extLst>
              <a:ext uri="{FF2B5EF4-FFF2-40B4-BE49-F238E27FC236}">
                <a16:creationId xmlns:a16="http://schemas.microsoft.com/office/drawing/2014/main" id="{AD710B8A-5AE1-D091-280B-14410745EC98}"/>
              </a:ext>
            </a:extLst>
          </p:cNvPr>
          <p:cNvSpPr>
            <a:spLocks noChangeAspect="1" noEditPoints="1"/>
          </p:cNvSpPr>
          <p:nvPr/>
        </p:nvSpPr>
        <p:spPr bwMode="auto">
          <a:xfrm>
            <a:off x="1660373" y="4687145"/>
            <a:ext cx="502920" cy="231959"/>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4F7D41E-022E-986C-3EF4-51AD2624BDA0}"/>
              </a:ext>
            </a:extLst>
          </p:cNvPr>
          <p:cNvSpPr txBox="1"/>
          <p:nvPr/>
        </p:nvSpPr>
        <p:spPr>
          <a:xfrm>
            <a:off x="1183717" y="5060765"/>
            <a:ext cx="145623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Event Streaming</a:t>
            </a:r>
          </a:p>
        </p:txBody>
      </p:sp>
      <p:pic>
        <p:nvPicPr>
          <p:cNvPr id="30" name="Picture 29" descr="Icon of box representing Models">
            <a:extLst>
              <a:ext uri="{FF2B5EF4-FFF2-40B4-BE49-F238E27FC236}">
                <a16:creationId xmlns:a16="http://schemas.microsoft.com/office/drawing/2014/main" id="{78F102E9-7CA8-FB26-CE70-98986480527F}"/>
              </a:ext>
            </a:extLst>
          </p:cNvPr>
          <p:cNvPicPr>
            <a:picLocks noChangeAspect="1"/>
          </p:cNvPicPr>
          <p:nvPr/>
        </p:nvPicPr>
        <p:blipFill>
          <a:blip r:embed="rId6"/>
          <a:stretch>
            <a:fillRect/>
          </a:stretch>
        </p:blipFill>
        <p:spPr>
          <a:xfrm>
            <a:off x="1689583" y="5741722"/>
            <a:ext cx="444500" cy="495300"/>
          </a:xfrm>
          <a:prstGeom prst="rect">
            <a:avLst/>
          </a:prstGeom>
        </p:spPr>
      </p:pic>
      <p:sp>
        <p:nvSpPr>
          <p:cNvPr id="21" name="TextBox 20">
            <a:extLst>
              <a:ext uri="{FF2B5EF4-FFF2-40B4-BE49-F238E27FC236}">
                <a16:creationId xmlns:a16="http://schemas.microsoft.com/office/drawing/2014/main" id="{08AB97A5-927E-10E2-CAB2-DE5CD9CBF770}"/>
              </a:ext>
            </a:extLst>
          </p:cNvPr>
          <p:cNvSpPr txBox="1"/>
          <p:nvPr/>
        </p:nvSpPr>
        <p:spPr>
          <a:xfrm>
            <a:off x="1452573" y="6335301"/>
            <a:ext cx="91852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ML Model</a:t>
            </a:r>
          </a:p>
        </p:txBody>
      </p:sp>
      <p:sp>
        <p:nvSpPr>
          <p:cNvPr id="54" name="TextBox 53">
            <a:extLst>
              <a:ext uri="{FF2B5EF4-FFF2-40B4-BE49-F238E27FC236}">
                <a16:creationId xmlns:a16="http://schemas.microsoft.com/office/drawing/2014/main" id="{42B10CF6-14EF-7249-B2C8-701A5A3F71E8}"/>
              </a:ext>
            </a:extLst>
          </p:cNvPr>
          <p:cNvSpPr txBox="1"/>
          <p:nvPr/>
        </p:nvSpPr>
        <p:spPr>
          <a:xfrm>
            <a:off x="4171610" y="1295340"/>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Ingestion</a:t>
            </a:r>
          </a:p>
        </p:txBody>
      </p:sp>
      <p:pic>
        <p:nvPicPr>
          <p:cNvPr id="47" name="Picture 46" descr="Icon representing connection">
            <a:extLst>
              <a:ext uri="{FF2B5EF4-FFF2-40B4-BE49-F238E27FC236}">
                <a16:creationId xmlns:a16="http://schemas.microsoft.com/office/drawing/2014/main" id="{2A3159FA-90BD-1C64-3593-AEDD8F8431B6}"/>
              </a:ext>
            </a:extLst>
          </p:cNvPr>
          <p:cNvPicPr>
            <a:picLocks noChangeAspect="1"/>
          </p:cNvPicPr>
          <p:nvPr/>
        </p:nvPicPr>
        <p:blipFill>
          <a:blip r:embed="rId7"/>
          <a:stretch>
            <a:fillRect/>
          </a:stretch>
        </p:blipFill>
        <p:spPr>
          <a:xfrm>
            <a:off x="4562141" y="1916596"/>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18591" y="2535146"/>
            <a:ext cx="12808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CI &amp; Shortcuts</a:t>
            </a:r>
          </a:p>
        </p:txBody>
      </p:sp>
      <p:pic>
        <p:nvPicPr>
          <p:cNvPr id="39" name="Picture 38" descr="Icon representing organizing data with a computer">
            <a:extLst>
              <a:ext uri="{FF2B5EF4-FFF2-40B4-BE49-F238E27FC236}">
                <a16:creationId xmlns:a16="http://schemas.microsoft.com/office/drawing/2014/main" id="{836A66F7-D5B8-8E42-6419-6E6A8943D696}"/>
              </a:ext>
            </a:extLst>
          </p:cNvPr>
          <p:cNvPicPr>
            <a:picLocks noChangeAspect="1"/>
          </p:cNvPicPr>
          <p:nvPr/>
        </p:nvPicPr>
        <p:blipFill>
          <a:blip r:embed="rId8"/>
          <a:stretch>
            <a:fillRect/>
          </a:stretch>
        </p:blipFill>
        <p:spPr>
          <a:xfrm>
            <a:off x="4561913" y="3185075"/>
            <a:ext cx="406400" cy="431800"/>
          </a:xfrm>
          <a:prstGeom prst="rect">
            <a:avLst/>
          </a:prstGeom>
        </p:spPr>
      </p:pic>
      <p:sp>
        <p:nvSpPr>
          <p:cNvPr id="27" name="TextBox 26">
            <a:extLst>
              <a:ext uri="{FF2B5EF4-FFF2-40B4-BE49-F238E27FC236}">
                <a16:creationId xmlns:a16="http://schemas.microsoft.com/office/drawing/2014/main" id="{0A0F888C-997E-C583-2792-8B93E878A0FA}"/>
              </a:ext>
            </a:extLst>
          </p:cNvPr>
          <p:cNvSpPr txBox="1"/>
          <p:nvPr/>
        </p:nvSpPr>
        <p:spPr>
          <a:xfrm>
            <a:off x="4103229" y="3764042"/>
            <a:ext cx="1323769"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 &amp; Dataflows</a:t>
            </a:r>
          </a:p>
        </p:txBody>
      </p:sp>
      <p:cxnSp>
        <p:nvCxnSpPr>
          <p:cNvPr id="89" name="Straight Arrow Connector 88" descr="A arrow connecting Lakehouses &amp; Data Warehouses to CI &amp; Shortcuts">
            <a:extLst>
              <a:ext uri="{FF2B5EF4-FFF2-40B4-BE49-F238E27FC236}">
                <a16:creationId xmlns:a16="http://schemas.microsoft.com/office/drawing/2014/main" id="{F21FBE13-5B77-8ED4-B49F-82C0A97A583D}"/>
              </a:ext>
            </a:extLst>
          </p:cNvPr>
          <p:cNvCxnSpPr/>
          <p:nvPr/>
        </p:nvCxnSpPr>
        <p:spPr>
          <a:xfrm>
            <a:off x="3030876" y="2660686"/>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descr="A arrow connecting Structured / Unstructured to Pipelines &amp; Dataflows">
            <a:extLst>
              <a:ext uri="{FF2B5EF4-FFF2-40B4-BE49-F238E27FC236}">
                <a16:creationId xmlns:a16="http://schemas.microsoft.com/office/drawing/2014/main" id="{991706E4-79E8-081B-23B2-95F8C76B66E2}"/>
              </a:ext>
            </a:extLst>
          </p:cNvPr>
          <p:cNvCxnSpPr>
            <a:cxnSpLocks/>
          </p:cNvCxnSpPr>
          <p:nvPr/>
        </p:nvCxnSpPr>
        <p:spPr>
          <a:xfrm>
            <a:off x="3030876" y="398967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DEFEAD-BA69-D0E8-0685-29473B7E9FAE}"/>
              </a:ext>
            </a:extLst>
          </p:cNvPr>
          <p:cNvSpPr txBox="1"/>
          <p:nvPr/>
        </p:nvSpPr>
        <p:spPr>
          <a:xfrm>
            <a:off x="7249143" y="1312207"/>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Store</a:t>
            </a:r>
          </a:p>
        </p:txBody>
      </p:sp>
      <p:sp>
        <p:nvSpPr>
          <p:cNvPr id="45" name="Database_EFC7" descr="Icon of a cylinder representing a data base">
            <a:extLst>
              <a:ext uri="{FF2B5EF4-FFF2-40B4-BE49-F238E27FC236}">
                <a16:creationId xmlns:a16="http://schemas.microsoft.com/office/drawing/2014/main" id="{3147B4C0-8D08-1476-81A6-F4529303C022}"/>
              </a:ext>
            </a:extLst>
          </p:cNvPr>
          <p:cNvSpPr>
            <a:spLocks noChangeAspect="1" noEditPoints="1"/>
          </p:cNvSpPr>
          <p:nvPr/>
        </p:nvSpPr>
        <p:spPr bwMode="auto">
          <a:xfrm>
            <a:off x="7404826" y="1916596"/>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C71AD0A-325C-87F8-6492-28874F313711}"/>
              </a:ext>
            </a:extLst>
          </p:cNvPr>
          <p:cNvSpPr txBox="1"/>
          <p:nvPr/>
        </p:nvSpPr>
        <p:spPr>
          <a:xfrm>
            <a:off x="7152738" y="2535146"/>
            <a:ext cx="82073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Kusto DB</a:t>
            </a:r>
          </a:p>
        </p:txBody>
      </p:sp>
      <p:grpSp>
        <p:nvGrpSpPr>
          <p:cNvPr id="24" name="Group 23" descr="A arrow connecting CI &amp; Shortcuts, Pipelines &amp; Dataflows, Event Streaming and ML Model to Kusto DB">
            <a:extLst>
              <a:ext uri="{FF2B5EF4-FFF2-40B4-BE49-F238E27FC236}">
                <a16:creationId xmlns:a16="http://schemas.microsoft.com/office/drawing/2014/main" id="{179C41A6-2FEB-CBB7-B736-125E94124949}"/>
              </a:ext>
            </a:extLst>
          </p:cNvPr>
          <p:cNvGrpSpPr/>
          <p:nvPr/>
        </p:nvGrpSpPr>
        <p:grpSpPr>
          <a:xfrm>
            <a:off x="3030876" y="2658256"/>
            <a:ext cx="3732369" cy="3800155"/>
            <a:chOff x="3030876" y="2658256"/>
            <a:chExt cx="3732369" cy="3800155"/>
          </a:xfrm>
        </p:grpSpPr>
        <p:cxnSp>
          <p:nvCxnSpPr>
            <p:cNvPr id="92" name="Elbow Connector 91">
              <a:extLst>
                <a:ext uri="{FF2B5EF4-FFF2-40B4-BE49-F238E27FC236}">
                  <a16:creationId xmlns:a16="http://schemas.microsoft.com/office/drawing/2014/main" id="{5D5CD409-E26E-E7D4-0682-BC9113AEDC17}"/>
                </a:ext>
              </a:extLst>
            </p:cNvPr>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23878148-B9DD-DAD7-251C-C88596968A0A}"/>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87FDCC-5189-D86F-88B0-38873D620C78}"/>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0A882D-1BDA-05DF-1933-71DC2A8A6D0B}"/>
                </a:ext>
              </a:extLst>
            </p:cNvPr>
            <p:cNvCxnSpPr>
              <a:cxnSpLocks/>
            </p:cNvCxnSpPr>
            <p:nvPr/>
          </p:nvCxnSpPr>
          <p:spPr>
            <a:xfrm>
              <a:off x="5581650" y="3989677"/>
              <a:ext cx="49212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descr="Icon of a house representing a Data Lakehouse">
            <a:extLst>
              <a:ext uri="{FF2B5EF4-FFF2-40B4-BE49-F238E27FC236}">
                <a16:creationId xmlns:a16="http://schemas.microsoft.com/office/drawing/2014/main" id="{B369BD4E-3C5A-9882-9F1B-64C45A1E65F0}"/>
              </a:ext>
            </a:extLst>
          </p:cNvPr>
          <p:cNvPicPr>
            <a:picLocks noChangeAspect="1"/>
          </p:cNvPicPr>
          <p:nvPr/>
        </p:nvPicPr>
        <p:blipFill>
          <a:blip r:embed="rId3"/>
          <a:stretch>
            <a:fillRect/>
          </a:stretch>
        </p:blipFill>
        <p:spPr>
          <a:xfrm>
            <a:off x="7014394" y="4424191"/>
            <a:ext cx="419100" cy="381000"/>
          </a:xfrm>
          <a:prstGeom prst="rect">
            <a:avLst/>
          </a:prstGeom>
        </p:spPr>
      </p:pic>
      <p:pic>
        <p:nvPicPr>
          <p:cNvPr id="40" name="Picture 39" descr="Icon of a big building representing a Data Warehouse">
            <a:extLst>
              <a:ext uri="{FF2B5EF4-FFF2-40B4-BE49-F238E27FC236}">
                <a16:creationId xmlns:a16="http://schemas.microsoft.com/office/drawing/2014/main" id="{CF6A1796-CCFB-9E6F-1A44-72E263AAF618}"/>
              </a:ext>
            </a:extLst>
          </p:cNvPr>
          <p:cNvPicPr>
            <a:picLocks noChangeAspect="1"/>
          </p:cNvPicPr>
          <p:nvPr/>
        </p:nvPicPr>
        <p:blipFill>
          <a:blip r:embed="rId4"/>
          <a:stretch>
            <a:fillRect/>
          </a:stretch>
        </p:blipFill>
        <p:spPr>
          <a:xfrm>
            <a:off x="7560096" y="4462291"/>
            <a:ext cx="533400" cy="342900"/>
          </a:xfrm>
          <a:prstGeom prst="rect">
            <a:avLst/>
          </a:prstGeom>
        </p:spPr>
      </p:pic>
      <p:sp>
        <p:nvSpPr>
          <p:cNvPr id="87" name="TextBox 86">
            <a:extLst>
              <a:ext uri="{FF2B5EF4-FFF2-40B4-BE49-F238E27FC236}">
                <a16:creationId xmlns:a16="http://schemas.microsoft.com/office/drawing/2014/main" id="{36F7FE75-BD70-D573-96AE-837721EA96F6}"/>
              </a:ext>
            </a:extLst>
          </p:cNvPr>
          <p:cNvSpPr txBox="1"/>
          <p:nvPr/>
        </p:nvSpPr>
        <p:spPr>
          <a:xfrm>
            <a:off x="6752570" y="5009332"/>
            <a:ext cx="15997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Mirror</a:t>
            </a:r>
          </a:p>
        </p:txBody>
      </p:sp>
      <p:sp>
        <p:nvSpPr>
          <p:cNvPr id="28" name="TextBox 27">
            <a:extLst>
              <a:ext uri="{FF2B5EF4-FFF2-40B4-BE49-F238E27FC236}">
                <a16:creationId xmlns:a16="http://schemas.microsoft.com/office/drawing/2014/main" id="{0FEF4BFE-AC86-F19F-2870-7E3E8FA73EF2}"/>
              </a:ext>
            </a:extLst>
          </p:cNvPr>
          <p:cNvSpPr txBox="1"/>
          <p:nvPr/>
        </p:nvSpPr>
        <p:spPr>
          <a:xfrm>
            <a:off x="6763245" y="5322181"/>
            <a:ext cx="159972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Lakehouse &amp; Data Warehouse</a:t>
            </a:r>
          </a:p>
        </p:txBody>
      </p:sp>
      <p:cxnSp>
        <p:nvCxnSpPr>
          <p:cNvPr id="135" name="Straight Arrow Connector 134" descr="A arrow connecting Kusto DB to Lakehouses &amp; Data Warehouses">
            <a:extLst>
              <a:ext uri="{FF2B5EF4-FFF2-40B4-BE49-F238E27FC236}">
                <a16:creationId xmlns:a16="http://schemas.microsoft.com/office/drawing/2014/main" id="{78867A9F-8C41-D3C5-4829-F53323AA367A}"/>
              </a:ext>
            </a:extLst>
          </p:cNvPr>
          <p:cNvCxnSpPr>
            <a:cxnSpLocks/>
          </p:cNvCxnSpPr>
          <p:nvPr/>
        </p:nvCxnSpPr>
        <p:spPr>
          <a:xfrm>
            <a:off x="7560096" y="2987648"/>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637BE10-1D95-27A5-DED6-303FB30BD806}"/>
              </a:ext>
            </a:extLst>
          </p:cNvPr>
          <p:cNvSpPr txBox="1"/>
          <p:nvPr/>
        </p:nvSpPr>
        <p:spPr>
          <a:xfrm>
            <a:off x="9966353" y="1312207"/>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Expose</a:t>
            </a:r>
          </a:p>
        </p:txBody>
      </p:sp>
      <p:pic>
        <p:nvPicPr>
          <p:cNvPr id="49" name="Picture 48" descr="Power BI Logo">
            <a:extLst>
              <a:ext uri="{FF2B5EF4-FFF2-40B4-BE49-F238E27FC236}">
                <a16:creationId xmlns:a16="http://schemas.microsoft.com/office/drawing/2014/main" id="{1C54F96A-F190-FCEA-B4C3-ACF4849A4E32}"/>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10122994" y="1949342"/>
            <a:ext cx="509731" cy="509731"/>
          </a:xfrm>
          <a:prstGeom prst="rect">
            <a:avLst/>
          </a:prstGeom>
        </p:spPr>
      </p:pic>
      <p:sp>
        <p:nvSpPr>
          <p:cNvPr id="50" name="TextBox 49">
            <a:extLst>
              <a:ext uri="{FF2B5EF4-FFF2-40B4-BE49-F238E27FC236}">
                <a16:creationId xmlns:a16="http://schemas.microsoft.com/office/drawing/2014/main" id="{BC899422-C7DF-EF18-4A96-F74D2163E948}"/>
              </a:ext>
            </a:extLst>
          </p:cNvPr>
          <p:cNvSpPr txBox="1"/>
          <p:nvPr/>
        </p:nvSpPr>
        <p:spPr>
          <a:xfrm>
            <a:off x="9474345" y="2535146"/>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328784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85E59FBE-ABF6-E549-0588-22C034989C34}"/>
              </a:ext>
            </a:extLst>
          </p:cNvPr>
          <p:cNvSpPr txBox="1"/>
          <p:nvPr/>
        </p:nvSpPr>
        <p:spPr>
          <a:xfrm>
            <a:off x="9870068" y="3764042"/>
            <a:ext cx="11174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Kusto Query</a:t>
            </a:r>
          </a:p>
        </p:txBody>
      </p:sp>
      <p:pic>
        <p:nvPicPr>
          <p:cNvPr id="46" name="Picture 45" descr="Icon of a notebook">
            <a:extLst>
              <a:ext uri="{FF2B5EF4-FFF2-40B4-BE49-F238E27FC236}">
                <a16:creationId xmlns:a16="http://schemas.microsoft.com/office/drawing/2014/main" id="{39320F32-2022-9C82-9C17-35B9AAE8E5D4}"/>
              </a:ext>
            </a:extLst>
          </p:cNvPr>
          <p:cNvPicPr>
            <a:picLocks noChangeAspect="1"/>
          </p:cNvPicPr>
          <p:nvPr/>
        </p:nvPicPr>
        <p:blipFill>
          <a:blip r:embed="rId10"/>
          <a:stretch>
            <a:fillRect/>
          </a:stretch>
        </p:blipFill>
        <p:spPr>
          <a:xfrm>
            <a:off x="10249043" y="4635775"/>
            <a:ext cx="279400" cy="342900"/>
          </a:xfrm>
          <a:prstGeom prst="rect">
            <a:avLst/>
          </a:prstGeom>
        </p:spPr>
      </p:pic>
      <p:sp>
        <p:nvSpPr>
          <p:cNvPr id="23" name="TextBox 22">
            <a:extLst>
              <a:ext uri="{FF2B5EF4-FFF2-40B4-BE49-F238E27FC236}">
                <a16:creationId xmlns:a16="http://schemas.microsoft.com/office/drawing/2014/main" id="{6C6377A7-B569-777A-732F-4F426EB69B2E}"/>
              </a:ext>
            </a:extLst>
          </p:cNvPr>
          <p:cNvSpPr txBox="1"/>
          <p:nvPr/>
        </p:nvSpPr>
        <p:spPr>
          <a:xfrm>
            <a:off x="9932688" y="5060765"/>
            <a:ext cx="9121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Notebook</a:t>
            </a:r>
          </a:p>
        </p:txBody>
      </p:sp>
      <p:grpSp>
        <p:nvGrpSpPr>
          <p:cNvPr id="26" name="Group 25" descr="A arrow connecting Kusto DB to PBI, Kusto Query and Notebook">
            <a:extLst>
              <a:ext uri="{FF2B5EF4-FFF2-40B4-BE49-F238E27FC236}">
                <a16:creationId xmlns:a16="http://schemas.microsoft.com/office/drawing/2014/main" id="{BB3875A1-DD9D-E658-F66A-B6A3FC082AB7}"/>
              </a:ext>
            </a:extLst>
          </p:cNvPr>
          <p:cNvGrpSpPr/>
          <p:nvPr/>
        </p:nvGrpSpPr>
        <p:grpSpPr>
          <a:xfrm>
            <a:off x="8256760" y="2658256"/>
            <a:ext cx="1394234" cy="2525619"/>
            <a:chOff x="8256760" y="2658256"/>
            <a:chExt cx="1394234" cy="2525619"/>
          </a:xfrm>
        </p:grpSpPr>
        <p:cxnSp>
          <p:nvCxnSpPr>
            <p:cNvPr id="146" name="Elbow Connector 145">
              <a:extLst>
                <a:ext uri="{FF2B5EF4-FFF2-40B4-BE49-F238E27FC236}">
                  <a16:creationId xmlns:a16="http://schemas.microsoft.com/office/drawing/2014/main" id="{8C834D35-DA9B-6C0B-3A6A-1C4A6EE8B881}"/>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a:extLst>
                <a:ext uri="{FF2B5EF4-FFF2-40B4-BE49-F238E27FC236}">
                  <a16:creationId xmlns:a16="http://schemas.microsoft.com/office/drawing/2014/main" id="{E43EE60D-DED5-6DF2-4EFA-6C47F41D10BB}"/>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BACCE3C-6C09-C5EE-88D9-ACCA58ED7678}"/>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383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D8B0-F2EE-6944-DB36-EEAD4F8354AD}"/>
              </a:ext>
            </a:extLst>
          </p:cNvPr>
          <p:cNvSpPr>
            <a:spLocks noGrp="1"/>
          </p:cNvSpPr>
          <p:nvPr>
            <p:ph type="title"/>
          </p:nvPr>
        </p:nvSpPr>
        <p:spPr/>
        <p:txBody>
          <a:bodyPr/>
          <a:lstStyle/>
          <a:p>
            <a:r>
              <a:rPr lang="en-US" dirty="0"/>
              <a:t>Module 0 – Introduction &amp; Setup</a:t>
            </a:r>
          </a:p>
        </p:txBody>
      </p:sp>
      <p:sp>
        <p:nvSpPr>
          <p:cNvPr id="3" name="Content Placeholder 2">
            <a:extLst>
              <a:ext uri="{FF2B5EF4-FFF2-40B4-BE49-F238E27FC236}">
                <a16:creationId xmlns:a16="http://schemas.microsoft.com/office/drawing/2014/main" id="{42B1EF92-9260-59E0-B195-58301FF02AE6}"/>
              </a:ext>
            </a:extLst>
          </p:cNvPr>
          <p:cNvSpPr>
            <a:spLocks noGrp="1"/>
          </p:cNvSpPr>
          <p:nvPr>
            <p:ph sz="quarter" idx="10"/>
          </p:nvPr>
        </p:nvSpPr>
        <p:spPr>
          <a:xfrm>
            <a:off x="584200" y="1435100"/>
            <a:ext cx="11018838" cy="4333494"/>
          </a:xfrm>
        </p:spPr>
        <p:txBody>
          <a:bodyPr/>
          <a:lstStyle/>
          <a:p>
            <a:pPr marL="0" indent="0">
              <a:buNone/>
            </a:pPr>
            <a:r>
              <a:rPr lang="en-US" dirty="0"/>
              <a:t>Goals: Understand the solution and deploy the stock price feed generator.</a:t>
            </a:r>
          </a:p>
          <a:p>
            <a:pPr marL="0" indent="0">
              <a:buNone/>
            </a:pPr>
            <a:r>
              <a:rPr lang="en-US" dirty="0"/>
              <a:t>Choice: Decide to deploy the generator as an Azure container or run in a </a:t>
            </a:r>
            <a:r>
              <a:rPr lang="en-US" dirty="0" err="1"/>
              <a:t>Jupyter</a:t>
            </a:r>
            <a:r>
              <a:rPr lang="en-US" dirty="0"/>
              <a:t> notebook.</a:t>
            </a:r>
          </a:p>
          <a:p>
            <a:pPr lvl="1"/>
            <a:r>
              <a:rPr lang="en-US" dirty="0"/>
              <a:t>In general, we recommend deploying as an Azure container if possible, but this requires an Azure subscription.</a:t>
            </a:r>
          </a:p>
          <a:p>
            <a:pPr marL="0" indent="0">
              <a:buNone/>
            </a:pPr>
            <a:r>
              <a:rPr lang="en-US" dirty="0"/>
              <a:t>The data feed will produce 3 pieces of information: stock symbol, current price, and timestamp.</a:t>
            </a:r>
          </a:p>
          <a:p>
            <a:pPr marL="0" indent="0">
              <a:buNone/>
            </a:pPr>
            <a:endParaRPr lang="en-US" dirty="0"/>
          </a:p>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A3F02062-ABB5-E203-35E1-6992FB0C6C7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0284" y="3751973"/>
            <a:ext cx="10340219" cy="2813820"/>
          </a:xfrm>
          <a:prstGeom prst="rect">
            <a:avLst/>
          </a:prstGeom>
        </p:spPr>
      </p:pic>
    </p:spTree>
    <p:extLst>
      <p:ext uri="{BB962C8B-B14F-4D97-AF65-F5344CB8AC3E}">
        <p14:creationId xmlns:p14="http://schemas.microsoft.com/office/powerpoint/2010/main" val="36426851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D44B-0EA6-1058-A88A-05D574773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27583-3F3A-12C3-21FB-3A035994E9B5}"/>
              </a:ext>
            </a:extLst>
          </p:cNvPr>
          <p:cNvSpPr>
            <a:spLocks noGrp="1"/>
          </p:cNvSpPr>
          <p:nvPr>
            <p:ph type="title"/>
          </p:nvPr>
        </p:nvSpPr>
        <p:spPr/>
        <p:txBody>
          <a:bodyPr/>
          <a:lstStyle/>
          <a:p>
            <a:r>
              <a:rPr lang="en-US" dirty="0"/>
              <a:t>Module 1 – KQL Database Setup</a:t>
            </a:r>
          </a:p>
        </p:txBody>
      </p:sp>
      <p:sp>
        <p:nvSpPr>
          <p:cNvPr id="3" name="Content Placeholder 2">
            <a:extLst>
              <a:ext uri="{FF2B5EF4-FFF2-40B4-BE49-F238E27FC236}">
                <a16:creationId xmlns:a16="http://schemas.microsoft.com/office/drawing/2014/main" id="{EAFA3CB8-3E7F-7F5C-C2A1-738BC23F8CBD}"/>
              </a:ext>
            </a:extLst>
          </p:cNvPr>
          <p:cNvSpPr>
            <a:spLocks noGrp="1"/>
          </p:cNvSpPr>
          <p:nvPr>
            <p:ph sz="quarter" idx="10"/>
          </p:nvPr>
        </p:nvSpPr>
        <p:spPr>
          <a:xfrm>
            <a:off x="584200" y="1435100"/>
            <a:ext cx="11018838" cy="4998291"/>
          </a:xfrm>
        </p:spPr>
        <p:txBody>
          <a:bodyPr/>
          <a:lstStyle/>
          <a:p>
            <a:pPr marL="0" indent="0">
              <a:buNone/>
            </a:pPr>
            <a:r>
              <a:rPr lang="en-US" dirty="0"/>
              <a:t>Goals: Create and configure a KQL database to ingest data</a:t>
            </a:r>
          </a:p>
          <a:p>
            <a:pPr marL="0" indent="0">
              <a:buNone/>
            </a:pPr>
            <a:r>
              <a:rPr lang="en-US" dirty="0"/>
              <a:t>With data being fed to the </a:t>
            </a:r>
            <a:r>
              <a:rPr lang="en-US" dirty="0" err="1"/>
              <a:t>Eventstream</a:t>
            </a:r>
            <a:r>
              <a:rPr lang="en-US" dirty="0"/>
              <a:t>, this module focuses on creating and KQL database as a data sink.</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BB3985AD-6DBD-CAA9-9770-5B21F1A93F2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047742" y="2812453"/>
            <a:ext cx="7998162" cy="3755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68751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DA4C5-2218-AC03-D64D-793545085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4550E-D094-BB1D-63E3-CB7E79130330}"/>
              </a:ext>
            </a:extLst>
          </p:cNvPr>
          <p:cNvSpPr>
            <a:spLocks noGrp="1"/>
          </p:cNvSpPr>
          <p:nvPr>
            <p:ph type="title"/>
          </p:nvPr>
        </p:nvSpPr>
        <p:spPr/>
        <p:txBody>
          <a:bodyPr/>
          <a:lstStyle/>
          <a:p>
            <a:r>
              <a:rPr lang="en-US" dirty="0"/>
              <a:t>Module 2 – KQL </a:t>
            </a:r>
            <a:r>
              <a:rPr lang="en-US" dirty="0" err="1"/>
              <a:t>Querysets</a:t>
            </a:r>
            <a:endParaRPr lang="en-US" dirty="0"/>
          </a:p>
        </p:txBody>
      </p:sp>
      <p:sp>
        <p:nvSpPr>
          <p:cNvPr id="3" name="Content Placeholder 2">
            <a:extLst>
              <a:ext uri="{FF2B5EF4-FFF2-40B4-BE49-F238E27FC236}">
                <a16:creationId xmlns:a16="http://schemas.microsoft.com/office/drawing/2014/main" id="{50ECBFA1-FA64-2176-618B-736A54FACDF6}"/>
              </a:ext>
            </a:extLst>
          </p:cNvPr>
          <p:cNvSpPr>
            <a:spLocks noGrp="1"/>
          </p:cNvSpPr>
          <p:nvPr>
            <p:ph sz="quarter" idx="10"/>
          </p:nvPr>
        </p:nvSpPr>
        <p:spPr>
          <a:xfrm>
            <a:off x="584200" y="1435100"/>
            <a:ext cx="11018838" cy="430887"/>
          </a:xfrm>
        </p:spPr>
        <p:txBody>
          <a:bodyPr/>
          <a:lstStyle/>
          <a:p>
            <a:pPr marL="0" indent="0">
              <a:buNone/>
            </a:pPr>
            <a:r>
              <a:rPr lang="en-US" dirty="0"/>
              <a:t>Goals: Interact with the underlying data via KQL queries</a:t>
            </a:r>
          </a:p>
        </p:txBody>
      </p:sp>
      <p:pic>
        <p:nvPicPr>
          <p:cNvPr id="6" name="Picture 5">
            <a:extLst>
              <a:ext uri="{FF2B5EF4-FFF2-40B4-BE49-F238E27FC236}">
                <a16:creationId xmlns:a16="http://schemas.microsoft.com/office/drawing/2014/main" id="{C0099052-47D6-CEEE-9D41-CB8F690B808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0927" y="2261078"/>
            <a:ext cx="7269172" cy="4204253"/>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80AF2D14-CEE3-02EB-DBF9-DF87E5B387CA}"/>
              </a:ext>
            </a:extLst>
          </p:cNvPr>
          <p:cNvSpPr txBox="1">
            <a:spLocks/>
          </p:cNvSpPr>
          <p:nvPr/>
        </p:nvSpPr>
        <p:spPr>
          <a:xfrm>
            <a:off x="584201" y="2153661"/>
            <a:ext cx="3884038"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Begin writing queries to summarize data using Kusto Query Language. Similar to T-SQL, KQL is designed for data exploration and summarization. </a:t>
            </a:r>
          </a:p>
        </p:txBody>
      </p:sp>
    </p:spTree>
    <p:extLst>
      <p:ext uri="{BB962C8B-B14F-4D97-AF65-F5344CB8AC3E}">
        <p14:creationId xmlns:p14="http://schemas.microsoft.com/office/powerpoint/2010/main" val="4395168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8BF2-91F5-E0C3-2D98-67FFBF9A3B0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6146BA-3218-2846-941D-3F696BAAB86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05024" y="457200"/>
            <a:ext cx="5362643" cy="203306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2D50C468-2086-D47F-2E8C-0A73E8D554CB}"/>
              </a:ext>
            </a:extLst>
          </p:cNvPr>
          <p:cNvSpPr>
            <a:spLocks noGrp="1"/>
          </p:cNvSpPr>
          <p:nvPr>
            <p:ph type="title"/>
          </p:nvPr>
        </p:nvSpPr>
        <p:spPr>
          <a:xfrm>
            <a:off x="588263" y="457200"/>
            <a:ext cx="5592043" cy="553998"/>
          </a:xfrm>
        </p:spPr>
        <p:txBody>
          <a:bodyPr>
            <a:normAutofit fontScale="90000"/>
          </a:bodyPr>
          <a:lstStyle/>
          <a:p>
            <a:r>
              <a:rPr lang="en-US" dirty="0"/>
              <a:t>Module 3 – Reports in Power BI</a:t>
            </a:r>
          </a:p>
        </p:txBody>
      </p:sp>
      <p:sp>
        <p:nvSpPr>
          <p:cNvPr id="3" name="Content Placeholder 2">
            <a:extLst>
              <a:ext uri="{FF2B5EF4-FFF2-40B4-BE49-F238E27FC236}">
                <a16:creationId xmlns:a16="http://schemas.microsoft.com/office/drawing/2014/main" id="{439CE33C-7607-8C83-A7F0-4739B3E15EB9}"/>
              </a:ext>
            </a:extLst>
          </p:cNvPr>
          <p:cNvSpPr>
            <a:spLocks noGrp="1"/>
          </p:cNvSpPr>
          <p:nvPr>
            <p:ph sz="quarter" idx="10"/>
          </p:nvPr>
        </p:nvSpPr>
        <p:spPr>
          <a:xfrm>
            <a:off x="584199" y="1647316"/>
            <a:ext cx="5362643" cy="1296922"/>
          </a:xfrm>
        </p:spPr>
        <p:txBody>
          <a:bodyPr/>
          <a:lstStyle/>
          <a:p>
            <a:pPr marL="0" indent="0">
              <a:buNone/>
            </a:pPr>
            <a:r>
              <a:rPr lang="en-US" dirty="0"/>
              <a:t>Goals: Build a reports in Power BI to display real-time data. </a:t>
            </a:r>
          </a:p>
          <a:p>
            <a:pPr marL="0" indent="0">
              <a:buNone/>
            </a:pPr>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a:extLst>
              <a:ext uri="{FF2B5EF4-FFF2-40B4-BE49-F238E27FC236}">
                <a16:creationId xmlns:a16="http://schemas.microsoft.com/office/drawing/2014/main" id="{D99517AC-3A0B-2E41-8BF0-E36A219AA6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27020" y="2816692"/>
            <a:ext cx="7040647" cy="376553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6447CA26-15F7-B5CF-A57B-5D8FE7F33C90}"/>
              </a:ext>
            </a:extLst>
          </p:cNvPr>
          <p:cNvSpPr txBox="1">
            <a:spLocks/>
          </p:cNvSpPr>
          <p:nvPr/>
        </p:nvSpPr>
        <p:spPr>
          <a:xfrm>
            <a:off x="629597" y="2756776"/>
            <a:ext cx="3884038"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KQL is the ideal engine to power fast, real-time dashboards. Using a combination of KQL summarizations and Power BI functions, compelling visuals can be created.</a:t>
            </a:r>
          </a:p>
        </p:txBody>
      </p:sp>
    </p:spTree>
    <p:extLst>
      <p:ext uri="{BB962C8B-B14F-4D97-AF65-F5344CB8AC3E}">
        <p14:creationId xmlns:p14="http://schemas.microsoft.com/office/powerpoint/2010/main" val="13060401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9495-3F90-3B19-EEDE-82F90E1407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01A90-BA59-4E66-B733-152F06FF971A}"/>
              </a:ext>
            </a:extLst>
          </p:cNvPr>
          <p:cNvSpPr>
            <a:spLocks noGrp="1"/>
          </p:cNvSpPr>
          <p:nvPr>
            <p:ph type="title"/>
          </p:nvPr>
        </p:nvSpPr>
        <p:spPr/>
        <p:txBody>
          <a:bodyPr/>
          <a:lstStyle/>
          <a:p>
            <a:r>
              <a:rPr lang="en-US" dirty="0"/>
              <a:t>Module 4 – Data Activator</a:t>
            </a:r>
          </a:p>
        </p:txBody>
      </p:sp>
      <p:sp>
        <p:nvSpPr>
          <p:cNvPr id="3" name="Content Placeholder 2">
            <a:extLst>
              <a:ext uri="{FF2B5EF4-FFF2-40B4-BE49-F238E27FC236}">
                <a16:creationId xmlns:a16="http://schemas.microsoft.com/office/drawing/2014/main" id="{52424B61-D03B-881D-5346-68CE00E97123}"/>
              </a:ext>
            </a:extLst>
          </p:cNvPr>
          <p:cNvSpPr>
            <a:spLocks noGrp="1"/>
          </p:cNvSpPr>
          <p:nvPr>
            <p:ph sz="quarter" idx="10"/>
          </p:nvPr>
        </p:nvSpPr>
        <p:spPr>
          <a:xfrm>
            <a:off x="584200" y="1435100"/>
            <a:ext cx="11018838" cy="430887"/>
          </a:xfrm>
        </p:spPr>
        <p:txBody>
          <a:bodyPr/>
          <a:lstStyle/>
          <a:p>
            <a:pPr marL="0" indent="0">
              <a:buNone/>
            </a:pPr>
            <a:r>
              <a:rPr lang="en-US" dirty="0"/>
              <a:t>Goals: Configure alerting when prices reach certain levels.</a:t>
            </a:r>
          </a:p>
        </p:txBody>
      </p:sp>
      <p:pic>
        <p:nvPicPr>
          <p:cNvPr id="5" name="Picture 4" descr="A screenshot of a computer&#10;&#10;Description automatically generated">
            <a:extLst>
              <a:ext uri="{FF2B5EF4-FFF2-40B4-BE49-F238E27FC236}">
                <a16:creationId xmlns:a16="http://schemas.microsoft.com/office/drawing/2014/main" id="{D438F1D8-1810-D08C-D4F9-99C29FAE4A7B}"/>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107"/>
          <a:stretch/>
        </p:blipFill>
        <p:spPr>
          <a:xfrm>
            <a:off x="4072645" y="2189538"/>
            <a:ext cx="7858514" cy="437576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305B017C-BBF2-C7BB-2D92-CD51CEAFC195}"/>
              </a:ext>
            </a:extLst>
          </p:cNvPr>
          <p:cNvSpPr txBox="1">
            <a:spLocks/>
          </p:cNvSpPr>
          <p:nvPr/>
        </p:nvSpPr>
        <p:spPr>
          <a:xfrm>
            <a:off x="584199" y="2184130"/>
            <a:ext cx="3293895" cy="2954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This module will explore the configuration of Data Activator, an observability tool, to generate notifications when conditions in the underlying data are met. </a:t>
            </a:r>
          </a:p>
        </p:txBody>
      </p:sp>
    </p:spTree>
    <p:extLst>
      <p:ext uri="{BB962C8B-B14F-4D97-AF65-F5344CB8AC3E}">
        <p14:creationId xmlns:p14="http://schemas.microsoft.com/office/powerpoint/2010/main" val="1137267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Common Data Warehouse Patterns</a:t>
            </a:r>
          </a:p>
        </p:txBody>
      </p:sp>
      <p:sp>
        <p:nvSpPr>
          <p:cNvPr id="35" name="TextBox 34">
            <a:extLst>
              <a:ext uri="{FF2B5EF4-FFF2-40B4-BE49-F238E27FC236}">
                <a16:creationId xmlns:a16="http://schemas.microsoft.com/office/drawing/2014/main" id="{A551D365-F6B8-6051-9853-8CC6FB1F9E35}"/>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714983" y="2626615"/>
            <a:ext cx="393700" cy="317500"/>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714983" y="4041802"/>
            <a:ext cx="393700" cy="317500"/>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997433" y="4579701"/>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4171610" y="1757059"/>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4540619" y="2626615"/>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394427" y="3152495"/>
            <a:ext cx="6860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4534269" y="4039931"/>
            <a:ext cx="406400" cy="43180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3961442" y="4579701"/>
            <a:ext cx="155205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7287876" y="2626615"/>
            <a:ext cx="533400" cy="3429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6820048" y="3152495"/>
            <a:ext cx="14836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7534382"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BDAC59CF-CF57-5BB0-5530-8C025E5B9637}"/>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7033732" y="5691040"/>
            <a:ext cx="10013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5482724" y="3275323"/>
            <a:ext cx="1165983" cy="1554872"/>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40460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9885752" y="4575107"/>
            <a:ext cx="10059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8477507" y="3152213"/>
            <a:ext cx="996837" cy="1554871"/>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84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434CE-5412-0FB6-BB47-1FAED1BB216A}"/>
            </a:ext>
          </a:extLst>
        </p:cNvPr>
        <p:cNvGrpSpPr/>
        <p:nvPr/>
      </p:nvGrpSpPr>
      <p:grpSpPr>
        <a:xfrm>
          <a:off x="0" y="0"/>
          <a:ext cx="0" cy="0"/>
          <a:chOff x="0" y="0"/>
          <a:chExt cx="0" cy="0"/>
        </a:xfrm>
      </p:grpSpPr>
      <p:pic>
        <p:nvPicPr>
          <p:cNvPr id="29" name="Picture 28" descr="A colorful object with a half of a half circle&#10;&#10;Description automatically generated with medium confidence">
            <a:extLst>
              <a:ext uri="{FF2B5EF4-FFF2-40B4-BE49-F238E27FC236}">
                <a16:creationId xmlns:a16="http://schemas.microsoft.com/office/drawing/2014/main" id="{8DCB2DE5-F679-2FAB-A078-6975DF6011E9}"/>
              </a:ext>
            </a:extLst>
          </p:cNvPr>
          <p:cNvPicPr/>
          <p:nvPr/>
        </p:nvPicPr>
        <p:blipFill rotWithShape="1">
          <a:blip r:embed="rId3"/>
          <a:srcRect/>
          <a:stretch/>
        </p:blipFill>
        <p:spPr>
          <a:xfrm>
            <a:off x="0" y="0"/>
            <a:ext cx="12192000" cy="6858000"/>
          </a:xfrm>
          <a:prstGeom prst="rect">
            <a:avLst/>
          </a:prstGeom>
        </p:spPr>
      </p:pic>
      <p:sp>
        <p:nvSpPr>
          <p:cNvPr id="30" name="Text Placeholder 102">
            <a:extLst>
              <a:ext uri="{FF2B5EF4-FFF2-40B4-BE49-F238E27FC236}">
                <a16:creationId xmlns:a16="http://schemas.microsoft.com/office/drawing/2014/main" id="{E64D71DD-115B-6ABA-5A3D-961555E1249F}"/>
              </a:ext>
            </a:extLst>
          </p:cNvPr>
          <p:cNvSpPr>
            <a:spLocks noGrp="1"/>
          </p:cNvSpPr>
          <p:nvPr>
            <p:ph type="body" sz="quarter" idx="29" hasCustomPrompt="1"/>
          </p:nvPr>
        </p:nvSpPr>
        <p:spPr>
          <a:xfrm>
            <a:off x="7950119" y="1469682"/>
            <a:ext cx="3853368" cy="491539"/>
          </a:xfrm>
          <a:prstGeom prst="rect">
            <a:avLst/>
          </a:prstGeom>
        </p:spPr>
        <p:txBody>
          <a:bodyPr>
            <a:no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dirty="0"/>
              <a:t>Welcome and Schedule</a:t>
            </a:r>
          </a:p>
        </p:txBody>
      </p:sp>
      <p:sp>
        <p:nvSpPr>
          <p:cNvPr id="31" name="Text Placeholder 102">
            <a:extLst>
              <a:ext uri="{FF2B5EF4-FFF2-40B4-BE49-F238E27FC236}">
                <a16:creationId xmlns:a16="http://schemas.microsoft.com/office/drawing/2014/main" id="{7889B41C-74C1-CB6A-474C-6D6431EE1842}"/>
              </a:ext>
            </a:extLst>
          </p:cNvPr>
          <p:cNvSpPr>
            <a:spLocks noGrp="1"/>
          </p:cNvSpPr>
          <p:nvPr>
            <p:ph type="body" sz="quarter" idx="32" hasCustomPrompt="1"/>
          </p:nvPr>
        </p:nvSpPr>
        <p:spPr>
          <a:xfrm>
            <a:off x="7950119" y="2874536"/>
            <a:ext cx="373101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dirty="0"/>
              <a:t>Microsoft Fabric Overview</a:t>
            </a:r>
          </a:p>
        </p:txBody>
      </p:sp>
      <p:sp>
        <p:nvSpPr>
          <p:cNvPr id="32" name="Text Placeholder 102">
            <a:extLst>
              <a:ext uri="{FF2B5EF4-FFF2-40B4-BE49-F238E27FC236}">
                <a16:creationId xmlns:a16="http://schemas.microsoft.com/office/drawing/2014/main" id="{627354AC-7E89-9069-A343-45D32469B2AC}"/>
              </a:ext>
            </a:extLst>
          </p:cNvPr>
          <p:cNvSpPr>
            <a:spLocks noGrp="1"/>
          </p:cNvSpPr>
          <p:nvPr>
            <p:ph type="body" sz="quarter" idx="35" hasCustomPrompt="1"/>
          </p:nvPr>
        </p:nvSpPr>
        <p:spPr>
          <a:xfrm>
            <a:off x="7950119" y="4254553"/>
            <a:ext cx="3776095"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dirty="0"/>
              <a:t>Fabric Workshop</a:t>
            </a:r>
          </a:p>
        </p:txBody>
      </p:sp>
      <p:sp>
        <p:nvSpPr>
          <p:cNvPr id="33" name="Text Placeholder 102">
            <a:extLst>
              <a:ext uri="{FF2B5EF4-FFF2-40B4-BE49-F238E27FC236}">
                <a16:creationId xmlns:a16="http://schemas.microsoft.com/office/drawing/2014/main" id="{80BE1F06-8164-79A3-2121-BEC3AFE98996}"/>
              </a:ext>
            </a:extLst>
          </p:cNvPr>
          <p:cNvSpPr>
            <a:spLocks noGrp="1"/>
          </p:cNvSpPr>
          <p:nvPr>
            <p:ph type="body" sz="quarter" idx="38" hasCustomPrompt="1"/>
          </p:nvPr>
        </p:nvSpPr>
        <p:spPr>
          <a:xfrm>
            <a:off x="7950118" y="5659407"/>
            <a:ext cx="3853367" cy="491539"/>
          </a:xfrm>
          <a:prstGeom prst="rect">
            <a:avLst/>
          </a:prstGeom>
        </p:spPr>
        <p:txBody>
          <a:bodyPr>
            <a:no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dirty="0"/>
              <a:t>Wrap-up, Q&amp;A, Feedback</a:t>
            </a:r>
          </a:p>
        </p:txBody>
      </p:sp>
      <p:sp>
        <p:nvSpPr>
          <p:cNvPr id="34" name="Vertical Text Placeholder 3">
            <a:extLst>
              <a:ext uri="{FF2B5EF4-FFF2-40B4-BE49-F238E27FC236}">
                <a16:creationId xmlns:a16="http://schemas.microsoft.com/office/drawing/2014/main" id="{28C9F683-35CC-34BC-7EE4-8CC9EF5DA6A5}"/>
              </a:ext>
            </a:extLst>
          </p:cNvPr>
          <p:cNvSpPr>
            <a:spLocks noGrp="1"/>
          </p:cNvSpPr>
          <p:nvPr>
            <p:ph type="body" orient="vert" sz="quarter" idx="43" hasCustomPrompt="1"/>
          </p:nvPr>
        </p:nvSpPr>
        <p:spPr>
          <a:xfrm rot="10800000">
            <a:off x="6475340"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dirty="0"/>
              <a:t>Content</a:t>
            </a:r>
          </a:p>
        </p:txBody>
      </p:sp>
      <p:sp>
        <p:nvSpPr>
          <p:cNvPr id="35" name="Text Placeholder 11">
            <a:extLst>
              <a:ext uri="{FF2B5EF4-FFF2-40B4-BE49-F238E27FC236}">
                <a16:creationId xmlns:a16="http://schemas.microsoft.com/office/drawing/2014/main" id="{E7698807-49A3-4169-DFDE-689495CA3FBA}"/>
              </a:ext>
            </a:extLst>
          </p:cNvPr>
          <p:cNvSpPr>
            <a:spLocks noGrp="1"/>
          </p:cNvSpPr>
          <p:nvPr>
            <p:ph type="body" sz="quarter" idx="46" hasCustomPrompt="1"/>
          </p:nvPr>
        </p:nvSpPr>
        <p:spPr>
          <a:xfrm>
            <a:off x="7958582"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01</a:t>
            </a:r>
          </a:p>
        </p:txBody>
      </p:sp>
      <p:sp>
        <p:nvSpPr>
          <p:cNvPr id="36" name="Text Placeholder 11">
            <a:extLst>
              <a:ext uri="{FF2B5EF4-FFF2-40B4-BE49-F238E27FC236}">
                <a16:creationId xmlns:a16="http://schemas.microsoft.com/office/drawing/2014/main" id="{8C556828-BF5B-A1FB-AE87-8C30C36FB433}"/>
              </a:ext>
            </a:extLst>
          </p:cNvPr>
          <p:cNvSpPr>
            <a:spLocks noGrp="1"/>
          </p:cNvSpPr>
          <p:nvPr>
            <p:ph type="body" sz="quarter" idx="48" hasCustomPrompt="1"/>
          </p:nvPr>
        </p:nvSpPr>
        <p:spPr>
          <a:xfrm>
            <a:off x="7958582"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02</a:t>
            </a:r>
          </a:p>
        </p:txBody>
      </p:sp>
      <p:sp>
        <p:nvSpPr>
          <p:cNvPr id="37" name="Text Placeholder 11">
            <a:extLst>
              <a:ext uri="{FF2B5EF4-FFF2-40B4-BE49-F238E27FC236}">
                <a16:creationId xmlns:a16="http://schemas.microsoft.com/office/drawing/2014/main" id="{89E45E9E-633B-E692-64C3-3ED076285163}"/>
              </a:ext>
            </a:extLst>
          </p:cNvPr>
          <p:cNvSpPr>
            <a:spLocks noGrp="1"/>
          </p:cNvSpPr>
          <p:nvPr>
            <p:ph type="body" sz="quarter" idx="50" hasCustomPrompt="1"/>
          </p:nvPr>
        </p:nvSpPr>
        <p:spPr>
          <a:xfrm>
            <a:off x="7958582"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03</a:t>
            </a:r>
          </a:p>
        </p:txBody>
      </p:sp>
      <p:sp>
        <p:nvSpPr>
          <p:cNvPr id="38" name="Text Placeholder 11">
            <a:extLst>
              <a:ext uri="{FF2B5EF4-FFF2-40B4-BE49-F238E27FC236}">
                <a16:creationId xmlns:a16="http://schemas.microsoft.com/office/drawing/2014/main" id="{4D54A76E-FBF2-4D03-5DB3-E1A823B36076}"/>
              </a:ext>
            </a:extLst>
          </p:cNvPr>
          <p:cNvSpPr>
            <a:spLocks noGrp="1"/>
          </p:cNvSpPr>
          <p:nvPr>
            <p:ph type="body" sz="quarter" idx="52" hasCustomPrompt="1"/>
          </p:nvPr>
        </p:nvSpPr>
        <p:spPr>
          <a:xfrm>
            <a:off x="7958582"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04</a:t>
            </a:r>
          </a:p>
        </p:txBody>
      </p:sp>
    </p:spTree>
    <p:extLst>
      <p:ext uri="{BB962C8B-B14F-4D97-AF65-F5344CB8AC3E}">
        <p14:creationId xmlns:p14="http://schemas.microsoft.com/office/powerpoint/2010/main" val="245331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4518-C1D3-2D23-9FC6-97DB7DA8D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B8225-B921-5BA8-3C84-1E2FE998D04F}"/>
              </a:ext>
            </a:extLst>
          </p:cNvPr>
          <p:cNvSpPr>
            <a:spLocks noGrp="1"/>
          </p:cNvSpPr>
          <p:nvPr>
            <p:ph type="title"/>
          </p:nvPr>
        </p:nvSpPr>
        <p:spPr/>
        <p:txBody>
          <a:bodyPr/>
          <a:lstStyle/>
          <a:p>
            <a:r>
              <a:rPr lang="en-US" dirty="0"/>
              <a:t>Module 5 – Data Warehouse</a:t>
            </a:r>
          </a:p>
        </p:txBody>
      </p:sp>
      <p:sp>
        <p:nvSpPr>
          <p:cNvPr id="3" name="Content Placeholder 2">
            <a:extLst>
              <a:ext uri="{FF2B5EF4-FFF2-40B4-BE49-F238E27FC236}">
                <a16:creationId xmlns:a16="http://schemas.microsoft.com/office/drawing/2014/main" id="{636A9315-E6BB-7789-DDE3-4598483641F8}"/>
              </a:ext>
            </a:extLst>
          </p:cNvPr>
          <p:cNvSpPr>
            <a:spLocks noGrp="1"/>
          </p:cNvSpPr>
          <p:nvPr>
            <p:ph sz="quarter" idx="10"/>
          </p:nvPr>
        </p:nvSpPr>
        <p:spPr>
          <a:xfrm>
            <a:off x="584200" y="1435100"/>
            <a:ext cx="11018838" cy="5146024"/>
          </a:xfrm>
        </p:spPr>
        <p:txBody>
          <a:bodyPr/>
          <a:lstStyle/>
          <a:p>
            <a:pPr marL="0" indent="0">
              <a:buNone/>
            </a:pPr>
            <a:r>
              <a:rPr lang="en-US" dirty="0"/>
              <a:t>Goals: Build a dimensional model and data pipeline that stores aggregated data into a data warehouse.</a:t>
            </a:r>
          </a:p>
          <a:p>
            <a:pPr marL="0" indent="0">
              <a:buNone/>
            </a:pPr>
            <a:r>
              <a:rPr lang="en-US" sz="2400" dirty="0"/>
              <a:t>Using the data warehousing capability, the data will be periodically loaded and summarized into a data warehouse for historic reporting. To accomplish this, we’ll use data pipelines for orchestration of an ETL pipeline.</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1026" name="Picture 2">
            <a:extLst>
              <a:ext uri="{FF2B5EF4-FFF2-40B4-BE49-F238E27FC236}">
                <a16:creationId xmlns:a16="http://schemas.microsoft.com/office/drawing/2014/main" id="{422DF5AD-AE7D-6116-2C74-8365CD08494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28704" y="3636906"/>
            <a:ext cx="11467371" cy="2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33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Common Lakehouse Patterns</a:t>
            </a:r>
          </a:p>
        </p:txBody>
      </p:sp>
      <p:sp>
        <p:nvSpPr>
          <p:cNvPr id="42" name="TextBox 41">
            <a:extLst>
              <a:ext uri="{FF2B5EF4-FFF2-40B4-BE49-F238E27FC236}">
                <a16:creationId xmlns:a16="http://schemas.microsoft.com/office/drawing/2014/main" id="{D67E093D-4BF9-17ED-172A-09CF4890AB76}"/>
              </a:ext>
            </a:extLst>
          </p:cNvPr>
          <p:cNvSpPr txBox="1"/>
          <p:nvPr/>
        </p:nvSpPr>
        <p:spPr>
          <a:xfrm>
            <a:off x="1186987" y="1773920"/>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Data Source</a:t>
            </a:r>
          </a:p>
        </p:txBody>
      </p:sp>
      <p:pic>
        <p:nvPicPr>
          <p:cNvPr id="173" name="Picture 172" descr="Icon representing data silos">
            <a:extLst>
              <a:ext uri="{FF2B5EF4-FFF2-40B4-BE49-F238E27FC236}">
                <a16:creationId xmlns:a16="http://schemas.microsoft.com/office/drawing/2014/main" id="{243D6880-CC35-AD03-763E-75EE0E87895B}"/>
              </a:ext>
            </a:extLst>
          </p:cNvPr>
          <p:cNvPicPr>
            <a:picLocks noChangeAspect="1"/>
          </p:cNvPicPr>
          <p:nvPr/>
        </p:nvPicPr>
        <p:blipFill>
          <a:blip r:embed="rId3"/>
          <a:stretch>
            <a:fillRect/>
          </a:stretch>
        </p:blipFill>
        <p:spPr>
          <a:xfrm>
            <a:off x="1714983" y="2626615"/>
            <a:ext cx="393700" cy="317500"/>
          </a:xfrm>
          <a:prstGeom prst="rect">
            <a:avLst/>
          </a:prstGeom>
        </p:spPr>
      </p:pic>
      <p:sp>
        <p:nvSpPr>
          <p:cNvPr id="208" name="TextBox 207">
            <a:extLst>
              <a:ext uri="{FF2B5EF4-FFF2-40B4-BE49-F238E27FC236}">
                <a16:creationId xmlns:a16="http://schemas.microsoft.com/office/drawing/2014/main" id="{1E97EC65-B1B2-B4C8-5B1E-45417A44BCB6}"/>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Shortcut Enabled</a:t>
            </a:r>
          </a:p>
        </p:txBody>
      </p:sp>
      <p:pic>
        <p:nvPicPr>
          <p:cNvPr id="174" name="Picture 173" descr="Icon representing data silos">
            <a:extLst>
              <a:ext uri="{FF2B5EF4-FFF2-40B4-BE49-F238E27FC236}">
                <a16:creationId xmlns:a16="http://schemas.microsoft.com/office/drawing/2014/main" id="{4B1A9BC5-3692-81AB-8E34-C456F1A0422D}"/>
              </a:ext>
            </a:extLst>
          </p:cNvPr>
          <p:cNvPicPr>
            <a:picLocks noChangeAspect="1"/>
          </p:cNvPicPr>
          <p:nvPr/>
        </p:nvPicPr>
        <p:blipFill>
          <a:blip r:embed="rId3"/>
          <a:stretch>
            <a:fillRect/>
          </a:stretch>
        </p:blipFill>
        <p:spPr>
          <a:xfrm>
            <a:off x="1714983" y="4039931"/>
            <a:ext cx="393700" cy="317500"/>
          </a:xfrm>
          <a:prstGeom prst="rect">
            <a:avLst/>
          </a:prstGeom>
        </p:spPr>
      </p:pic>
      <p:sp>
        <p:nvSpPr>
          <p:cNvPr id="212" name="TextBox 211">
            <a:extLst>
              <a:ext uri="{FF2B5EF4-FFF2-40B4-BE49-F238E27FC236}">
                <a16:creationId xmlns:a16="http://schemas.microsoft.com/office/drawing/2014/main" id="{0247E37B-95C1-E3C1-0F96-D05C229E2B13}"/>
              </a:ext>
            </a:extLst>
          </p:cNvPr>
          <p:cNvSpPr txBox="1"/>
          <p:nvPr/>
        </p:nvSpPr>
        <p:spPr>
          <a:xfrm>
            <a:off x="997433" y="4583973"/>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Structured / Unstructured</a:t>
            </a:r>
          </a:p>
        </p:txBody>
      </p:sp>
      <p:sp>
        <p:nvSpPr>
          <p:cNvPr id="43" name="TextBox 42">
            <a:extLst>
              <a:ext uri="{FF2B5EF4-FFF2-40B4-BE49-F238E27FC236}">
                <a16:creationId xmlns:a16="http://schemas.microsoft.com/office/drawing/2014/main" id="{BB966278-49B7-15F2-1546-28BF73CCB814}"/>
              </a:ext>
            </a:extLst>
          </p:cNvPr>
          <p:cNvSpPr txBox="1"/>
          <p:nvPr/>
        </p:nvSpPr>
        <p:spPr>
          <a:xfrm>
            <a:off x="4171610" y="1757053"/>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Ingestion</a:t>
            </a:r>
          </a:p>
        </p:txBody>
      </p:sp>
      <p:sp>
        <p:nvSpPr>
          <p:cNvPr id="207" name="Embed_ECCE" title="Icon of two chevron brackets around a backslash">
            <a:extLst>
              <a:ext uri="{FF2B5EF4-FFF2-40B4-BE49-F238E27FC236}">
                <a16:creationId xmlns:a16="http://schemas.microsoft.com/office/drawing/2014/main" id="{179828A9-9161-BB58-6049-6B00646326E7}"/>
              </a:ext>
            </a:extLst>
          </p:cNvPr>
          <p:cNvSpPr>
            <a:spLocks noChangeAspect="1" noEditPoints="1"/>
          </p:cNvSpPr>
          <p:nvPr/>
        </p:nvSpPr>
        <p:spPr bwMode="auto">
          <a:xfrm>
            <a:off x="4524189" y="2562673"/>
            <a:ext cx="426562" cy="365760"/>
          </a:xfrm>
          <a:custGeom>
            <a:avLst/>
            <a:gdLst>
              <a:gd name="T0" fmla="*/ 672 w 3136"/>
              <a:gd name="T1" fmla="*/ 2017 h 2689"/>
              <a:gd name="T2" fmla="*/ 0 w 3136"/>
              <a:gd name="T3" fmla="*/ 1345 h 2689"/>
              <a:gd name="T4" fmla="*/ 672 w 3136"/>
              <a:gd name="T5" fmla="*/ 672 h 2689"/>
              <a:gd name="T6" fmla="*/ 2464 w 3136"/>
              <a:gd name="T7" fmla="*/ 2017 h 2689"/>
              <a:gd name="T8" fmla="*/ 3136 w 3136"/>
              <a:gd name="T9" fmla="*/ 1345 h 2689"/>
              <a:gd name="T10" fmla="*/ 2464 w 3136"/>
              <a:gd name="T11" fmla="*/ 672 h 2689"/>
              <a:gd name="T12" fmla="*/ 1121 w 3136"/>
              <a:gd name="T13" fmla="*/ 2689 h 2689"/>
              <a:gd name="T14" fmla="*/ 2017 w 3136"/>
              <a:gd name="T15" fmla="*/ 0 h 2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6" h="2689">
                <a:moveTo>
                  <a:pt x="672" y="2017"/>
                </a:moveTo>
                <a:lnTo>
                  <a:pt x="0" y="1345"/>
                </a:lnTo>
                <a:lnTo>
                  <a:pt x="672" y="672"/>
                </a:lnTo>
                <a:moveTo>
                  <a:pt x="2464" y="2017"/>
                </a:moveTo>
                <a:lnTo>
                  <a:pt x="3136" y="1345"/>
                </a:lnTo>
                <a:lnTo>
                  <a:pt x="2464" y="672"/>
                </a:lnTo>
                <a:moveTo>
                  <a:pt x="1121" y="2689"/>
                </a:moveTo>
                <a:lnTo>
                  <a:pt x="2017" y="0"/>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9BAF449-E740-3FB6-7FBE-C8D2BFDEFF7B}"/>
              </a:ext>
            </a:extLst>
          </p:cNvPr>
          <p:cNvSpPr txBox="1"/>
          <p:nvPr/>
        </p:nvSpPr>
        <p:spPr>
          <a:xfrm>
            <a:off x="3823070"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Shortcuts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4"/>
          <a:stretch>
            <a:fillRect/>
          </a:stretch>
        </p:blipFill>
        <p:spPr>
          <a:xfrm>
            <a:off x="4539395" y="4039931"/>
            <a:ext cx="406400" cy="431800"/>
          </a:xfrm>
          <a:prstGeom prst="rect">
            <a:avLst/>
          </a:prstGeom>
        </p:spPr>
      </p:pic>
      <p:sp>
        <p:nvSpPr>
          <p:cNvPr id="213" name="TextBox 212">
            <a:extLst>
              <a:ext uri="{FF2B5EF4-FFF2-40B4-BE49-F238E27FC236}">
                <a16:creationId xmlns:a16="http://schemas.microsoft.com/office/drawing/2014/main" id="{B7180C62-ED73-0F8C-EA78-10339B73D19B}"/>
              </a:ext>
            </a:extLst>
          </p:cNvPr>
          <p:cNvSpPr txBox="1"/>
          <p:nvPr/>
        </p:nvSpPr>
        <p:spPr>
          <a:xfrm>
            <a:off x="4002465" y="4583973"/>
            <a:ext cx="148026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Pipelines &amp; Dataflows</a:t>
            </a:r>
          </a:p>
        </p:txBody>
      </p:sp>
      <p:cxnSp>
        <p:nvCxnSpPr>
          <p:cNvPr id="312" name="Straight Arrow Connector 311" descr="A arrow connecting Shortcut Enabled to Shortcuts">
            <a:extLst>
              <a:ext uri="{FF2B5EF4-FFF2-40B4-BE49-F238E27FC236}">
                <a16:creationId xmlns:a16="http://schemas.microsoft.com/office/drawing/2014/main" id="{67A58EBC-4BCD-4A9E-F7F7-D8F65F32AEE2}"/>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descr="A arrow connecting Structured / Unstructured to Pipelines &amp; Dataflows&#10;">
            <a:extLst>
              <a:ext uri="{FF2B5EF4-FFF2-40B4-BE49-F238E27FC236}">
                <a16:creationId xmlns:a16="http://schemas.microsoft.com/office/drawing/2014/main" id="{4FB40F96-6C8A-E6AE-93B4-B4E722E1F0F3}"/>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6C1A535-A3C4-39CD-79F3-9558C3359C03}"/>
              </a:ext>
            </a:extLst>
          </p:cNvPr>
          <p:cNvSpPr txBox="1"/>
          <p:nvPr/>
        </p:nvSpPr>
        <p:spPr>
          <a:xfrm>
            <a:off x="7249143" y="1773920"/>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Store</a:t>
            </a:r>
          </a:p>
        </p:txBody>
      </p:sp>
      <p:pic>
        <p:nvPicPr>
          <p:cNvPr id="199" name="Picture 198" descr="Icon of two houses representing a Data Lakehouse">
            <a:extLst>
              <a:ext uri="{FF2B5EF4-FFF2-40B4-BE49-F238E27FC236}">
                <a16:creationId xmlns:a16="http://schemas.microsoft.com/office/drawing/2014/main" id="{C4DA9046-1EC4-9A15-70C0-13E03CBE71DB}"/>
              </a:ext>
            </a:extLst>
          </p:cNvPr>
          <p:cNvPicPr>
            <a:picLocks noChangeAspect="1"/>
          </p:cNvPicPr>
          <p:nvPr/>
        </p:nvPicPr>
        <p:blipFill>
          <a:blip r:embed="rId5"/>
          <a:stretch>
            <a:fillRect/>
          </a:stretch>
        </p:blipFill>
        <p:spPr>
          <a:xfrm>
            <a:off x="7290057" y="2538602"/>
            <a:ext cx="546100" cy="444500"/>
          </a:xfrm>
          <a:prstGeom prst="rect">
            <a:avLst/>
          </a:prstGeom>
        </p:spPr>
      </p:pic>
      <p:sp>
        <p:nvSpPr>
          <p:cNvPr id="210" name="TextBox 209">
            <a:extLst>
              <a:ext uri="{FF2B5EF4-FFF2-40B4-BE49-F238E27FC236}">
                <a16:creationId xmlns:a16="http://schemas.microsoft.com/office/drawing/2014/main" id="{27ECD43D-1C8E-F6B6-34AC-127D5154043A}"/>
              </a:ext>
            </a:extLst>
          </p:cNvPr>
          <p:cNvSpPr txBox="1"/>
          <p:nvPr/>
        </p:nvSpPr>
        <p:spPr>
          <a:xfrm>
            <a:off x="6648707"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Lakehouse(s)</a:t>
            </a:r>
          </a:p>
        </p:txBody>
      </p:sp>
      <p:cxnSp>
        <p:nvCxnSpPr>
          <p:cNvPr id="370" name="Straight Arrow Connector 369" descr="A double-headed arrow connecting Lakehouses to Notebooks &amp; Dataflows">
            <a:extLst>
              <a:ext uri="{FF2B5EF4-FFF2-40B4-BE49-F238E27FC236}">
                <a16:creationId xmlns:a16="http://schemas.microsoft.com/office/drawing/2014/main" id="{B87E2909-4D29-5C81-C189-4E70CDC66FEE}"/>
              </a:ext>
            </a:extLst>
          </p:cNvPr>
          <p:cNvCxnSpPr/>
          <p:nvPr/>
        </p:nvCxnSpPr>
        <p:spPr>
          <a:xfrm>
            <a:off x="7529213"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05" name="Picture 204" descr="Icon representing organizing data with a notebook">
            <a:extLst>
              <a:ext uri="{FF2B5EF4-FFF2-40B4-BE49-F238E27FC236}">
                <a16:creationId xmlns:a16="http://schemas.microsoft.com/office/drawing/2014/main" id="{2C79887A-0709-0D75-EC56-B90F7F7D14DF}"/>
              </a:ext>
            </a:extLst>
          </p:cNvPr>
          <p:cNvPicPr>
            <a:picLocks noChangeAspect="1"/>
          </p:cNvPicPr>
          <p:nvPr/>
        </p:nvPicPr>
        <p:blipFill>
          <a:blip r:embed="rId6"/>
          <a:stretch>
            <a:fillRect/>
          </a:stretch>
        </p:blipFill>
        <p:spPr>
          <a:xfrm>
            <a:off x="7318755" y="4694198"/>
            <a:ext cx="406400" cy="482600"/>
          </a:xfrm>
          <a:prstGeom prst="rect">
            <a:avLst/>
          </a:prstGeom>
        </p:spPr>
      </p:pic>
      <p:sp>
        <p:nvSpPr>
          <p:cNvPr id="216" name="TextBox 215">
            <a:extLst>
              <a:ext uri="{FF2B5EF4-FFF2-40B4-BE49-F238E27FC236}">
                <a16:creationId xmlns:a16="http://schemas.microsoft.com/office/drawing/2014/main" id="{BD00B1FF-FC67-EB58-E0BC-C94D948B39C3}"/>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Transform</a:t>
            </a:r>
          </a:p>
        </p:txBody>
      </p:sp>
      <p:sp>
        <p:nvSpPr>
          <p:cNvPr id="214" name="TextBox 213">
            <a:extLst>
              <a:ext uri="{FF2B5EF4-FFF2-40B4-BE49-F238E27FC236}">
                <a16:creationId xmlns:a16="http://schemas.microsoft.com/office/drawing/2014/main" id="{7C3F9E55-AA5A-D6BE-6FD8-E119B89A2014}"/>
              </a:ext>
            </a:extLst>
          </p:cNvPr>
          <p:cNvSpPr txBox="1"/>
          <p:nvPr/>
        </p:nvSpPr>
        <p:spPr>
          <a:xfrm>
            <a:off x="6831474" y="5688905"/>
            <a:ext cx="138096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Notebooks &amp; Dataflows</a:t>
            </a:r>
          </a:p>
        </p:txBody>
      </p:sp>
      <p:grpSp>
        <p:nvGrpSpPr>
          <p:cNvPr id="9" name="Group 8" descr="A arrow connecting shortcuts and Pipelines &amp; Dataflows to Lakehouses">
            <a:extLst>
              <a:ext uri="{FF2B5EF4-FFF2-40B4-BE49-F238E27FC236}">
                <a16:creationId xmlns:a16="http://schemas.microsoft.com/office/drawing/2014/main" id="{03BC9CC6-3634-6284-B47C-CC3CBA15E466}"/>
              </a:ext>
            </a:extLst>
          </p:cNvPr>
          <p:cNvGrpSpPr/>
          <p:nvPr/>
        </p:nvGrpSpPr>
        <p:grpSpPr>
          <a:xfrm>
            <a:off x="5482724" y="3275323"/>
            <a:ext cx="1165983" cy="1554872"/>
            <a:chOff x="5482724" y="3275323"/>
            <a:chExt cx="1165983" cy="1554872"/>
          </a:xfrm>
        </p:grpSpPr>
        <p:cxnSp>
          <p:nvCxnSpPr>
            <p:cNvPr id="349" name="Elbow Connector 348">
              <a:extLst>
                <a:ext uri="{FF2B5EF4-FFF2-40B4-BE49-F238E27FC236}">
                  <a16:creationId xmlns:a16="http://schemas.microsoft.com/office/drawing/2014/main" id="{41A61628-4B28-1636-BFDC-FAD9DC1F01EA}"/>
                </a:ext>
              </a:extLst>
            </p:cNvPr>
            <p:cNvCxnSpPr>
              <a:cxnSpLocks/>
              <a:stCxn id="213" idx="3"/>
              <a:endCxn id="210" idx="1"/>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1" name="Elbow Connector 350">
              <a:extLst>
                <a:ext uri="{FF2B5EF4-FFF2-40B4-BE49-F238E27FC236}">
                  <a16:creationId xmlns:a16="http://schemas.microsoft.com/office/drawing/2014/main" id="{59A402C5-6E7D-11ED-355E-9F6CC751BBAB}"/>
                </a:ext>
              </a:extLst>
            </p:cNvPr>
            <p:cNvCxnSpPr>
              <a:cxnSpLocks/>
              <a:endCxn id="210" idx="1"/>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75" name="TextBox 174">
            <a:extLst>
              <a:ext uri="{FF2B5EF4-FFF2-40B4-BE49-F238E27FC236}">
                <a16:creationId xmlns:a16="http://schemas.microsoft.com/office/drawing/2014/main" id="{0D8E15EE-2A49-970F-DB52-8152067CBF89}"/>
              </a:ext>
            </a:extLst>
          </p:cNvPr>
          <p:cNvSpPr txBox="1"/>
          <p:nvPr/>
        </p:nvSpPr>
        <p:spPr>
          <a:xfrm>
            <a:off x="9966353" y="1773920"/>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198" name="Picture 197" descr="Power BI Logo">
            <a:extLst>
              <a:ext uri="{FF2B5EF4-FFF2-40B4-BE49-F238E27FC236}">
                <a16:creationId xmlns:a16="http://schemas.microsoft.com/office/drawing/2014/main" id="{EBB82D59-E71D-01D7-1768-9CE73D38FCC5}"/>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1" name="TextBox 210">
            <a:extLst>
              <a:ext uri="{FF2B5EF4-FFF2-40B4-BE49-F238E27FC236}">
                <a16:creationId xmlns:a16="http://schemas.microsoft.com/office/drawing/2014/main" id="{FDF84877-12DA-2DD9-CF74-A3432789107D}"/>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PBI</a:t>
            </a:r>
          </a:p>
        </p:txBody>
      </p:sp>
      <p:sp>
        <p:nvSpPr>
          <p:cNvPr id="176" name="server" title="Icon of a server tower">
            <a:extLst>
              <a:ext uri="{FF2B5EF4-FFF2-40B4-BE49-F238E27FC236}">
                <a16:creationId xmlns:a16="http://schemas.microsoft.com/office/drawing/2014/main" id="{67935E12-C2B2-D6A2-B518-F9BC49378D05}"/>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15" name="TextBox 214">
            <a:extLst>
              <a:ext uri="{FF2B5EF4-FFF2-40B4-BE49-F238E27FC236}">
                <a16:creationId xmlns:a16="http://schemas.microsoft.com/office/drawing/2014/main" id="{9D514C3F-EAA7-6017-DE8A-E6C56A7ADA67}"/>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 Warehouse</a:t>
            </a:r>
          </a:p>
        </p:txBody>
      </p:sp>
      <p:grpSp>
        <p:nvGrpSpPr>
          <p:cNvPr id="10" name="Group 9" descr="A arrow connecting Lakehouses to PBI and Lake Warehouse">
            <a:extLst>
              <a:ext uri="{FF2B5EF4-FFF2-40B4-BE49-F238E27FC236}">
                <a16:creationId xmlns:a16="http://schemas.microsoft.com/office/drawing/2014/main" id="{6F57D1E1-25B7-29ED-6C75-B42B60EE56B0}"/>
              </a:ext>
            </a:extLst>
          </p:cNvPr>
          <p:cNvGrpSpPr/>
          <p:nvPr/>
        </p:nvGrpSpPr>
        <p:grpSpPr>
          <a:xfrm>
            <a:off x="8477507" y="3152213"/>
            <a:ext cx="996837" cy="1554871"/>
            <a:chOff x="8477507" y="3152213"/>
            <a:chExt cx="996837" cy="1554871"/>
          </a:xfrm>
        </p:grpSpPr>
        <p:cxnSp>
          <p:nvCxnSpPr>
            <p:cNvPr id="355" name="Elbow Connector 354">
              <a:extLst>
                <a:ext uri="{FF2B5EF4-FFF2-40B4-BE49-F238E27FC236}">
                  <a16:creationId xmlns:a16="http://schemas.microsoft.com/office/drawing/2014/main" id="{A57F8763-FC1E-4377-088C-7025DCAEA4B1}"/>
                </a:ext>
              </a:extLst>
            </p:cNvPr>
            <p:cNvCxnSpPr>
              <a:cxnSpLocks/>
              <a:endCxn id="215" idx="1"/>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6" name="Elbow Connector 355">
              <a:extLst>
                <a:ext uri="{FF2B5EF4-FFF2-40B4-BE49-F238E27FC236}">
                  <a16:creationId xmlns:a16="http://schemas.microsoft.com/office/drawing/2014/main" id="{99571382-5030-6E05-61B0-D2897CF303EE}"/>
                </a:ext>
              </a:extLst>
            </p:cNvPr>
            <p:cNvCxnSpPr>
              <a:cxnSpLocks/>
              <a:stCxn id="210" idx="3"/>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06919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Effect transition="in" filter="fade">
                                      <p:cBhvr>
                                        <p:cTn id="11" dur="500"/>
                                        <p:tgtEl>
                                          <p:spTgt spid="37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6749-A749-4FA3-8F47-A48158262144}"/>
            </a:ext>
          </a:extLst>
        </p:cNvPr>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84E9C9D9-1BDB-F277-8C4B-C99B6580E14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207038" y="2128946"/>
            <a:ext cx="6742983" cy="442541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417C80F-89BB-2D52-A0F9-BDB6BE989425}"/>
              </a:ext>
            </a:extLst>
          </p:cNvPr>
          <p:cNvSpPr>
            <a:spLocks noGrp="1"/>
          </p:cNvSpPr>
          <p:nvPr>
            <p:ph type="title"/>
          </p:nvPr>
        </p:nvSpPr>
        <p:spPr/>
        <p:txBody>
          <a:bodyPr/>
          <a:lstStyle/>
          <a:p>
            <a:r>
              <a:rPr lang="en-US" dirty="0"/>
              <a:t>Module 6 – Data Lakehouse</a:t>
            </a:r>
          </a:p>
        </p:txBody>
      </p:sp>
      <p:sp>
        <p:nvSpPr>
          <p:cNvPr id="3" name="Content Placeholder 2">
            <a:extLst>
              <a:ext uri="{FF2B5EF4-FFF2-40B4-BE49-F238E27FC236}">
                <a16:creationId xmlns:a16="http://schemas.microsoft.com/office/drawing/2014/main" id="{B4973943-5F23-9C36-3001-64F5A20BE728}"/>
              </a:ext>
            </a:extLst>
          </p:cNvPr>
          <p:cNvSpPr>
            <a:spLocks noGrp="1"/>
          </p:cNvSpPr>
          <p:nvPr>
            <p:ph sz="quarter" idx="10"/>
          </p:nvPr>
        </p:nvSpPr>
        <p:spPr>
          <a:xfrm>
            <a:off x="584199" y="1435100"/>
            <a:ext cx="10521223" cy="861774"/>
          </a:xfrm>
        </p:spPr>
        <p:txBody>
          <a:bodyPr/>
          <a:lstStyle/>
          <a:p>
            <a:pPr marL="0" indent="0">
              <a:buNone/>
            </a:pPr>
            <a:r>
              <a:rPr lang="en-US" dirty="0"/>
              <a:t>Goals: Create a data </a:t>
            </a:r>
            <a:r>
              <a:rPr lang="en-US" dirty="0" err="1"/>
              <a:t>lakehouse</a:t>
            </a:r>
            <a:r>
              <a:rPr lang="en-US" dirty="0"/>
              <a:t> using data wrangler, notebooks, and Delta tables.</a:t>
            </a:r>
          </a:p>
        </p:txBody>
      </p:sp>
      <p:sp>
        <p:nvSpPr>
          <p:cNvPr id="7" name="TextBox 6">
            <a:extLst>
              <a:ext uri="{FF2B5EF4-FFF2-40B4-BE49-F238E27FC236}">
                <a16:creationId xmlns:a16="http://schemas.microsoft.com/office/drawing/2014/main" id="{5E469EB1-470F-8E05-9F6D-E8C6430318D8}"/>
              </a:ext>
            </a:extLst>
          </p:cNvPr>
          <p:cNvSpPr txBox="1"/>
          <p:nvPr/>
        </p:nvSpPr>
        <p:spPr>
          <a:xfrm>
            <a:off x="488612" y="2477041"/>
            <a:ext cx="4544078" cy="4035720"/>
          </a:xfrm>
          <a:prstGeom prst="rect">
            <a:avLst/>
          </a:prstGeom>
          <a:noFill/>
        </p:spPr>
        <p:txBody>
          <a:bodyPr wrap="square">
            <a:spAutoFit/>
          </a:bodyPr>
          <a:lstStyle/>
          <a:p>
            <a:pPr marL="0" indent="0">
              <a:buNone/>
            </a:pPr>
            <a:r>
              <a:rPr lang="en-US" sz="2400" dirty="0">
                <a:solidFill>
                  <a:srgbClr val="000000"/>
                </a:solidFill>
                <a:cs typeface="Segoe UI" panose="020B0502040204020203" pitchFamily="34" charset="0"/>
              </a:rPr>
              <a:t>After modifying the </a:t>
            </a:r>
            <a:r>
              <a:rPr lang="en-US" sz="2400" dirty="0" err="1">
                <a:solidFill>
                  <a:srgbClr val="000000"/>
                </a:solidFill>
                <a:cs typeface="Segoe UI" panose="020B0502040204020203" pitchFamily="34" charset="0"/>
              </a:rPr>
              <a:t>Eventstream</a:t>
            </a:r>
            <a:r>
              <a:rPr lang="en-US" sz="2400" dirty="0">
                <a:solidFill>
                  <a:srgbClr val="000000"/>
                </a:solidFill>
                <a:cs typeface="Segoe UI" panose="020B0502040204020203" pitchFamily="34" charset="0"/>
              </a:rPr>
              <a:t> to copy data to the </a:t>
            </a:r>
            <a:r>
              <a:rPr lang="en-US" sz="2400" dirty="0" err="1">
                <a:solidFill>
                  <a:srgbClr val="000000"/>
                </a:solidFill>
                <a:cs typeface="Segoe UI" panose="020B0502040204020203" pitchFamily="34" charset="0"/>
              </a:rPr>
              <a:t>lakehouse</a:t>
            </a:r>
            <a:r>
              <a:rPr lang="en-US" sz="2400" dirty="0">
                <a:solidFill>
                  <a:srgbClr val="000000"/>
                </a:solidFill>
                <a:cs typeface="Segoe UI" panose="020B0502040204020203" pitchFamily="34" charset="0"/>
              </a:rPr>
              <a:t>, notebooks and data wrangler will be used to aggregate the data into tables that can be used for reporting and data science. </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9448604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dirty="0">
                <a:solidFill>
                  <a:srgbClr val="117865"/>
                </a:solidFill>
              </a:rPr>
              <a:t>Common Data Science Patterns</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2C7AA"/>
                </a:solidFill>
                <a:effectLst/>
                <a:uLnTx/>
                <a:uFillTx/>
                <a:latin typeface="Segoe UI"/>
                <a:ea typeface="+mn-ea"/>
                <a:cs typeface="+mn-cs"/>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F2F2F"/>
                </a:solidFill>
                <a:effectLst/>
                <a:uLnTx/>
                <a:uFillTx/>
                <a:latin typeface="Segoe UI"/>
                <a:ea typeface="+mn-ea"/>
                <a:cs typeface="+mn-cs"/>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8EA1-1A34-EA90-E532-BA1EB25DD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3B2F8-C256-3E9A-4E72-88A5B1621670}"/>
              </a:ext>
            </a:extLst>
          </p:cNvPr>
          <p:cNvSpPr>
            <a:spLocks noGrp="1"/>
          </p:cNvSpPr>
          <p:nvPr>
            <p:ph type="title"/>
          </p:nvPr>
        </p:nvSpPr>
        <p:spPr/>
        <p:txBody>
          <a:bodyPr/>
          <a:lstStyle/>
          <a:p>
            <a:r>
              <a:rPr lang="en-US" dirty="0"/>
              <a:t>Module 7 – Data Science</a:t>
            </a:r>
          </a:p>
        </p:txBody>
      </p:sp>
      <p:sp>
        <p:nvSpPr>
          <p:cNvPr id="3" name="Content Placeholder 2">
            <a:extLst>
              <a:ext uri="{FF2B5EF4-FFF2-40B4-BE49-F238E27FC236}">
                <a16:creationId xmlns:a16="http://schemas.microsoft.com/office/drawing/2014/main" id="{5AA9A006-3773-E877-5C80-44D95362AC1E}"/>
              </a:ext>
            </a:extLst>
          </p:cNvPr>
          <p:cNvSpPr>
            <a:spLocks noGrp="1"/>
          </p:cNvSpPr>
          <p:nvPr>
            <p:ph sz="quarter" idx="10"/>
          </p:nvPr>
        </p:nvSpPr>
        <p:spPr>
          <a:xfrm>
            <a:off x="584200" y="1435100"/>
            <a:ext cx="11018838" cy="1161516"/>
          </a:xfrm>
        </p:spPr>
        <p:txBody>
          <a:bodyPr/>
          <a:lstStyle/>
          <a:p>
            <a:pPr marL="0" indent="0">
              <a:buNone/>
            </a:pPr>
            <a:r>
              <a:rPr lang="en-US" dirty="0"/>
              <a:t>Goals: Use notebooks to build an ML model predicting the stock prices.</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pic>
        <p:nvPicPr>
          <p:cNvPr id="5" name="Picture 4" descr="A screenshot of a computer">
            <a:extLst>
              <a:ext uri="{FF2B5EF4-FFF2-40B4-BE49-F238E27FC236}">
                <a16:creationId xmlns:a16="http://schemas.microsoft.com/office/drawing/2014/main" id="{BCBC842B-9812-DCC7-3387-65ADE758CDEE}"/>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476392" y="2223128"/>
            <a:ext cx="7433863" cy="3908887"/>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377CDDBB-81EE-32FB-EA12-8E2EF164E78E}"/>
              </a:ext>
            </a:extLst>
          </p:cNvPr>
          <p:cNvSpPr txBox="1">
            <a:spLocks/>
          </p:cNvSpPr>
          <p:nvPr/>
        </p:nvSpPr>
        <p:spPr>
          <a:xfrm>
            <a:off x="584200" y="2293962"/>
            <a:ext cx="3687653" cy="26591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Using the library </a:t>
            </a:r>
            <a:r>
              <a:rPr lang="en-US" sz="2400" i="1" dirty="0"/>
              <a:t>Prophet</a:t>
            </a:r>
            <a:r>
              <a:rPr lang="en-US" sz="2400" dirty="0"/>
              <a:t>, data will be analyzed allowing for future predictions. These predictions will be stored in the </a:t>
            </a:r>
            <a:r>
              <a:rPr lang="en-US" sz="2400" dirty="0" err="1"/>
              <a:t>lakehouse</a:t>
            </a:r>
            <a:r>
              <a:rPr lang="en-US" sz="2400" dirty="0"/>
              <a:t> and integrated into the reports.</a:t>
            </a:r>
          </a:p>
          <a:p>
            <a:pPr marL="0" indent="0">
              <a:buNone/>
            </a:pPr>
            <a:endParaRPr lang="en-US" sz="2400" dirty="0"/>
          </a:p>
        </p:txBody>
      </p:sp>
      <p:pic>
        <p:nvPicPr>
          <p:cNvPr id="4" name="Picture 3" descr="A close up of a circular object&#10;&#10;Description automatically generated">
            <a:extLst>
              <a:ext uri="{FF2B5EF4-FFF2-40B4-BE49-F238E27FC236}">
                <a16:creationId xmlns:a16="http://schemas.microsoft.com/office/drawing/2014/main" id="{B9504BD8-13B3-F83D-E40A-5FAB92F5E86D}"/>
              </a:ext>
            </a:extLst>
          </p:cNvPr>
          <p:cNvPicPr>
            <a:picLocks noChangeAspect="1"/>
          </p:cNvPicPr>
          <p:nvPr/>
        </p:nvPicPr>
        <p:blipFill>
          <a:blip r:embed="rId3" cstate="hqprint">
            <a:alphaModFix amt="85000"/>
            <a:extLst>
              <a:ext uri="{28A0092B-C50C-407E-A947-70E740481C1C}">
                <a14:useLocalDpi xmlns:a14="http://schemas.microsoft.com/office/drawing/2010/main"/>
              </a:ext>
            </a:extLst>
          </a:blip>
          <a:stretch>
            <a:fillRect/>
          </a:stretch>
        </p:blipFill>
        <p:spPr>
          <a:xfrm>
            <a:off x="-47187" y="5486338"/>
            <a:ext cx="1456444" cy="1454704"/>
          </a:xfrm>
          <a:prstGeom prst="rect">
            <a:avLst/>
          </a:prstGeom>
        </p:spPr>
      </p:pic>
    </p:spTree>
    <p:extLst>
      <p:ext uri="{BB962C8B-B14F-4D97-AF65-F5344CB8AC3E}">
        <p14:creationId xmlns:p14="http://schemas.microsoft.com/office/powerpoint/2010/main" val="163332739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9A70EE-D9CD-1B3F-4AA8-5E0E5901F1C9}"/>
              </a:ext>
            </a:extLst>
          </p:cNvPr>
          <p:cNvSpPr>
            <a:spLocks noGrp="1"/>
          </p:cNvSpPr>
          <p:nvPr>
            <p:ph type="title" idx="4294967295"/>
          </p:nvPr>
        </p:nvSpPr>
        <p:spPr>
          <a:xfrm>
            <a:off x="7199313" y="4038600"/>
            <a:ext cx="3528788"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4000" dirty="0"/>
              <a:t>Wrap-up, Q&amp;A, &amp; Feedback</a:t>
            </a:r>
          </a:p>
        </p:txBody>
      </p:sp>
    </p:spTree>
    <p:extLst>
      <p:ext uri="{BB962C8B-B14F-4D97-AF65-F5344CB8AC3E}">
        <p14:creationId xmlns:p14="http://schemas.microsoft.com/office/powerpoint/2010/main" val="39362293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F108-EDFC-A343-D71D-A6C22891630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01DFCF9-0DCC-0B2C-77A1-C7EEB6C671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44743" y="2021558"/>
            <a:ext cx="4836441" cy="4836441"/>
          </a:xfrm>
          <a:prstGeom prst="rect">
            <a:avLst/>
          </a:prstGeom>
        </p:spPr>
      </p:pic>
      <p:sp>
        <p:nvSpPr>
          <p:cNvPr id="2" name="Title 1">
            <a:extLst>
              <a:ext uri="{FF2B5EF4-FFF2-40B4-BE49-F238E27FC236}">
                <a16:creationId xmlns:a16="http://schemas.microsoft.com/office/drawing/2014/main" id="{8AB1F4A6-509E-073A-2181-7FB98D9B14D7}"/>
              </a:ext>
            </a:extLst>
          </p:cNvPr>
          <p:cNvSpPr>
            <a:spLocks noGrp="1"/>
          </p:cNvSpPr>
          <p:nvPr>
            <p:ph type="title"/>
          </p:nvPr>
        </p:nvSpPr>
        <p:spPr/>
        <p:txBody>
          <a:bodyPr/>
          <a:lstStyle/>
          <a:p>
            <a:r>
              <a:rPr lang="en-US" dirty="0"/>
              <a:t>Wrap-up</a:t>
            </a:r>
          </a:p>
        </p:txBody>
      </p:sp>
      <p:sp>
        <p:nvSpPr>
          <p:cNvPr id="3" name="Content Placeholder 2">
            <a:extLst>
              <a:ext uri="{FF2B5EF4-FFF2-40B4-BE49-F238E27FC236}">
                <a16:creationId xmlns:a16="http://schemas.microsoft.com/office/drawing/2014/main" id="{69FB0C21-766E-A433-CE28-16442059F2BD}"/>
              </a:ext>
            </a:extLst>
          </p:cNvPr>
          <p:cNvSpPr>
            <a:spLocks noGrp="1"/>
          </p:cNvSpPr>
          <p:nvPr>
            <p:ph sz="quarter" idx="10"/>
          </p:nvPr>
        </p:nvSpPr>
        <p:spPr>
          <a:xfrm>
            <a:off x="582211" y="1394133"/>
            <a:ext cx="11018838" cy="1325563"/>
          </a:xfrm>
        </p:spPr>
        <p:txBody>
          <a:bodyPr/>
          <a:lstStyle/>
          <a:p>
            <a:pPr marL="0" indent="0">
              <a:buNone/>
            </a:pPr>
            <a:r>
              <a:rPr lang="en-US" dirty="0"/>
              <a:t>Thank you for attending! Check out the additional challenges throughout the modules, and the Extras module with unique add-ons.</a:t>
            </a:r>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grpSp>
        <p:nvGrpSpPr>
          <p:cNvPr id="36" name="Group 35">
            <a:extLst>
              <a:ext uri="{FF2B5EF4-FFF2-40B4-BE49-F238E27FC236}">
                <a16:creationId xmlns:a16="http://schemas.microsoft.com/office/drawing/2014/main" id="{42BE48D6-BB90-C985-3561-11DB884E52CE}"/>
              </a:ext>
            </a:extLst>
          </p:cNvPr>
          <p:cNvGrpSpPr/>
          <p:nvPr/>
        </p:nvGrpSpPr>
        <p:grpSpPr>
          <a:xfrm>
            <a:off x="405067" y="2525520"/>
            <a:ext cx="958377" cy="958377"/>
            <a:chOff x="122321" y="1815653"/>
            <a:chExt cx="958377" cy="958377"/>
          </a:xfrm>
          <a:solidFill>
            <a:schemeClr val="tx2"/>
          </a:solidFill>
        </p:grpSpPr>
        <p:sp>
          <p:nvSpPr>
            <p:cNvPr id="11" name="monitor" title="Icon of a monitor">
              <a:extLst>
                <a:ext uri="{FF2B5EF4-FFF2-40B4-BE49-F238E27FC236}">
                  <a16:creationId xmlns:a16="http://schemas.microsoft.com/office/drawing/2014/main" id="{3E42027F-90F8-30D6-8F83-72636A810DB6}"/>
                </a:ext>
              </a:extLst>
            </p:cNvPr>
            <p:cNvSpPr>
              <a:spLocks noChangeAspect="1" noEditPoints="1"/>
            </p:cNvSpPr>
            <p:nvPr/>
          </p:nvSpPr>
          <p:spPr bwMode="auto">
            <a:xfrm>
              <a:off x="518934" y="2100763"/>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Oval 21">
              <a:extLst>
                <a:ext uri="{FF2B5EF4-FFF2-40B4-BE49-F238E27FC236}">
                  <a16:creationId xmlns:a16="http://schemas.microsoft.com/office/drawing/2014/main" id="{56E57656-A253-B03A-61E4-A6A94AC9BF7F}"/>
                </a:ext>
                <a:ext uri="{C183D7F6-B498-43B3-948B-1728B52AA6E4}">
                  <adec:decorative xmlns:adec="http://schemas.microsoft.com/office/drawing/2017/decorative" val="1"/>
                </a:ext>
              </a:extLst>
            </p:cNvPr>
            <p:cNvSpPr/>
            <p:nvPr/>
          </p:nvSpPr>
          <p:spPr bwMode="auto">
            <a:xfrm>
              <a:off x="122321" y="1815653"/>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monitor" title="Icon of a monitor">
              <a:extLst>
                <a:ext uri="{FF2B5EF4-FFF2-40B4-BE49-F238E27FC236}">
                  <a16:creationId xmlns:a16="http://schemas.microsoft.com/office/drawing/2014/main" id="{19ACCA86-FDC7-9816-F816-8E4FEA835DBB}"/>
                </a:ext>
              </a:extLst>
            </p:cNvPr>
            <p:cNvSpPr>
              <a:spLocks noChangeAspect="1" noEditPoints="1"/>
            </p:cNvSpPr>
            <p:nvPr/>
          </p:nvSpPr>
          <p:spPr bwMode="auto">
            <a:xfrm>
              <a:off x="372909" y="211964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 name="Text Placeholder 5">
            <a:extLst>
              <a:ext uri="{FF2B5EF4-FFF2-40B4-BE49-F238E27FC236}">
                <a16:creationId xmlns:a16="http://schemas.microsoft.com/office/drawing/2014/main" id="{EE726D6C-068E-C0DD-49A6-5E8524655902}"/>
              </a:ext>
            </a:extLst>
          </p:cNvPr>
          <p:cNvSpPr txBox="1">
            <a:spLocks/>
          </p:cNvSpPr>
          <p:nvPr/>
        </p:nvSpPr>
        <p:spPr>
          <a:xfrm>
            <a:off x="1730165" y="2862716"/>
            <a:ext cx="4677097"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Comments or suggestions? Please let us know.</a:t>
            </a:r>
          </a:p>
        </p:txBody>
      </p:sp>
      <p:grpSp>
        <p:nvGrpSpPr>
          <p:cNvPr id="35" name="Group 34">
            <a:extLst>
              <a:ext uri="{FF2B5EF4-FFF2-40B4-BE49-F238E27FC236}">
                <a16:creationId xmlns:a16="http://schemas.microsoft.com/office/drawing/2014/main" id="{D89FBFCD-E73B-63D9-267F-194738C6F484}"/>
              </a:ext>
            </a:extLst>
          </p:cNvPr>
          <p:cNvGrpSpPr/>
          <p:nvPr/>
        </p:nvGrpSpPr>
        <p:grpSpPr>
          <a:xfrm>
            <a:off x="405067" y="3593712"/>
            <a:ext cx="958377" cy="958377"/>
            <a:chOff x="122321" y="3070339"/>
            <a:chExt cx="958377" cy="958377"/>
          </a:xfrm>
          <a:solidFill>
            <a:srgbClr val="B9DCD2"/>
          </a:solidFill>
        </p:grpSpPr>
        <p:sp>
          <p:nvSpPr>
            <p:cNvPr id="25" name="Oval 24">
              <a:extLst>
                <a:ext uri="{FF2B5EF4-FFF2-40B4-BE49-F238E27FC236}">
                  <a16:creationId xmlns:a16="http://schemas.microsoft.com/office/drawing/2014/main" id="{F1F9BD52-437F-1E21-A8DE-42F61D9AD18C}"/>
                </a:ext>
                <a:ext uri="{C183D7F6-B498-43B3-948B-1728B52AA6E4}">
                  <adec:decorative xmlns:adec="http://schemas.microsoft.com/office/drawing/2017/decorative" val="1"/>
                </a:ext>
              </a:extLst>
            </p:cNvPr>
            <p:cNvSpPr/>
            <p:nvPr/>
          </p:nvSpPr>
          <p:spPr bwMode="auto">
            <a:xfrm>
              <a:off x="122321" y="3070339"/>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circle" title="Icon of a circle with three smaller circles on it">
              <a:extLst>
                <a:ext uri="{FF2B5EF4-FFF2-40B4-BE49-F238E27FC236}">
                  <a16:creationId xmlns:a16="http://schemas.microsoft.com/office/drawing/2014/main" id="{3140A357-5239-C541-B6E4-D1448D827D89}"/>
                </a:ext>
              </a:extLst>
            </p:cNvPr>
            <p:cNvSpPr>
              <a:spLocks noChangeAspect="1" noEditPoints="1"/>
            </p:cNvSpPr>
            <p:nvPr/>
          </p:nvSpPr>
          <p:spPr bwMode="auto">
            <a:xfrm>
              <a:off x="418629" y="3363610"/>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 name="Text Placeholder 5">
            <a:extLst>
              <a:ext uri="{FF2B5EF4-FFF2-40B4-BE49-F238E27FC236}">
                <a16:creationId xmlns:a16="http://schemas.microsoft.com/office/drawing/2014/main" id="{287A0835-356B-13F5-67EB-6550C9B3A8D1}"/>
              </a:ext>
            </a:extLst>
          </p:cNvPr>
          <p:cNvSpPr txBox="1">
            <a:spLocks/>
          </p:cNvSpPr>
          <p:nvPr/>
        </p:nvSpPr>
        <p:spPr>
          <a:xfrm>
            <a:off x="1730165" y="3826678"/>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hlinkClick r:id="rId3"/>
              </a:rPr>
              <a:t>https://aka.ms/fabric-webinar-series</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  </a:t>
            </a:r>
          </a:p>
        </p:txBody>
      </p:sp>
      <p:grpSp>
        <p:nvGrpSpPr>
          <p:cNvPr id="34" name="Group 33">
            <a:extLst>
              <a:ext uri="{FF2B5EF4-FFF2-40B4-BE49-F238E27FC236}">
                <a16:creationId xmlns:a16="http://schemas.microsoft.com/office/drawing/2014/main" id="{4D991D40-4122-A456-F6DC-24EF94696AC8}"/>
              </a:ext>
            </a:extLst>
          </p:cNvPr>
          <p:cNvGrpSpPr/>
          <p:nvPr/>
        </p:nvGrpSpPr>
        <p:grpSpPr>
          <a:xfrm>
            <a:off x="405067" y="4661804"/>
            <a:ext cx="958377" cy="958377"/>
            <a:chOff x="122321" y="4415155"/>
            <a:chExt cx="958377" cy="958377"/>
          </a:xfrm>
          <a:solidFill>
            <a:srgbClr val="B9DCD2"/>
          </a:solidFill>
        </p:grpSpPr>
        <p:sp>
          <p:nvSpPr>
            <p:cNvPr id="28" name="Oval 27">
              <a:extLst>
                <a:ext uri="{FF2B5EF4-FFF2-40B4-BE49-F238E27FC236}">
                  <a16:creationId xmlns:a16="http://schemas.microsoft.com/office/drawing/2014/main" id="{3738A781-2E80-D22F-8598-C46C8BAE7A87}"/>
                </a:ext>
                <a:ext uri="{C183D7F6-B498-43B3-948B-1728B52AA6E4}">
                  <adec:decorative xmlns:adec="http://schemas.microsoft.com/office/drawing/2017/decorative" val="1"/>
                </a:ext>
              </a:extLst>
            </p:cNvPr>
            <p:cNvSpPr/>
            <p:nvPr/>
          </p:nvSpPr>
          <p:spPr bwMode="auto">
            <a:xfrm>
              <a:off x="122321" y="4415155"/>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Page2_E7C3" title="Icon of a document">
              <a:extLst>
                <a:ext uri="{FF2B5EF4-FFF2-40B4-BE49-F238E27FC236}">
                  <a16:creationId xmlns:a16="http://schemas.microsoft.com/office/drawing/2014/main" id="{62E044F8-0010-8F27-9AAB-9DE996FBDD4F}"/>
                </a:ext>
              </a:extLst>
            </p:cNvPr>
            <p:cNvSpPr>
              <a:spLocks noChangeAspect="1" noEditPoints="1"/>
            </p:cNvSpPr>
            <p:nvPr/>
          </p:nvSpPr>
          <p:spPr bwMode="auto">
            <a:xfrm>
              <a:off x="455152" y="471146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grpFill/>
            <a:ln w="1587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0" name="Text Placeholder 5">
            <a:extLst>
              <a:ext uri="{FF2B5EF4-FFF2-40B4-BE49-F238E27FC236}">
                <a16:creationId xmlns:a16="http://schemas.microsoft.com/office/drawing/2014/main" id="{A016DDC4-EF88-36C9-7609-098F6661777D}"/>
              </a:ext>
            </a:extLst>
          </p:cNvPr>
          <p:cNvSpPr txBox="1">
            <a:spLocks/>
          </p:cNvSpPr>
          <p:nvPr/>
        </p:nvSpPr>
        <p:spPr>
          <a:xfrm>
            <a:off x="1730165" y="4894770"/>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hlinkClick r:id="rId4"/>
              </a:rPr>
              <a:t>https://aka.ms/fabric-tech-blog</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grpSp>
        <p:nvGrpSpPr>
          <p:cNvPr id="37" name="Group 36">
            <a:extLst>
              <a:ext uri="{FF2B5EF4-FFF2-40B4-BE49-F238E27FC236}">
                <a16:creationId xmlns:a16="http://schemas.microsoft.com/office/drawing/2014/main" id="{2B6F9741-E6EF-6E19-9536-F8C7EC670D65}"/>
              </a:ext>
            </a:extLst>
          </p:cNvPr>
          <p:cNvGrpSpPr/>
          <p:nvPr/>
        </p:nvGrpSpPr>
        <p:grpSpPr>
          <a:xfrm>
            <a:off x="405067" y="5729891"/>
            <a:ext cx="958377" cy="958377"/>
            <a:chOff x="122321" y="5759971"/>
            <a:chExt cx="958377" cy="958377"/>
          </a:xfrm>
          <a:solidFill>
            <a:srgbClr val="B9DCD2"/>
          </a:solidFill>
        </p:grpSpPr>
        <p:sp>
          <p:nvSpPr>
            <p:cNvPr id="31" name="Oval 30">
              <a:extLst>
                <a:ext uri="{FF2B5EF4-FFF2-40B4-BE49-F238E27FC236}">
                  <a16:creationId xmlns:a16="http://schemas.microsoft.com/office/drawing/2014/main" id="{EA56CAFB-D10F-4B3B-889C-742D0FD576BF}"/>
                </a:ext>
                <a:ext uri="{C183D7F6-B498-43B3-948B-1728B52AA6E4}">
                  <adec:decorative xmlns:adec="http://schemas.microsoft.com/office/drawing/2017/decorative" val="1"/>
                </a:ext>
              </a:extLst>
            </p:cNvPr>
            <p:cNvSpPr/>
            <p:nvPr/>
          </p:nvSpPr>
          <p:spPr bwMode="auto">
            <a:xfrm>
              <a:off x="122321" y="5759971"/>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Dictionary_E82D" title="Icon of a book">
              <a:extLst>
                <a:ext uri="{FF2B5EF4-FFF2-40B4-BE49-F238E27FC236}">
                  <a16:creationId xmlns:a16="http://schemas.microsoft.com/office/drawing/2014/main" id="{4A819845-36FD-A205-242A-F16F941A34EB}"/>
                </a:ext>
              </a:extLst>
            </p:cNvPr>
            <p:cNvSpPr>
              <a:spLocks noChangeAspect="1" noEditPoints="1"/>
            </p:cNvSpPr>
            <p:nvPr/>
          </p:nvSpPr>
          <p:spPr bwMode="auto">
            <a:xfrm>
              <a:off x="455179" y="6056279"/>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3" name="Text Placeholder 5">
            <a:extLst>
              <a:ext uri="{FF2B5EF4-FFF2-40B4-BE49-F238E27FC236}">
                <a16:creationId xmlns:a16="http://schemas.microsoft.com/office/drawing/2014/main" id="{16876D33-FA11-17AA-332C-974341C6E19D}"/>
              </a:ext>
            </a:extLst>
          </p:cNvPr>
          <p:cNvSpPr txBox="1">
            <a:spLocks/>
          </p:cNvSpPr>
          <p:nvPr/>
        </p:nvSpPr>
        <p:spPr>
          <a:xfrm>
            <a:off x="1730165" y="5962857"/>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Read the implementation guide: </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hlinkClick r:id="rId5"/>
              </a:rPr>
              <a:t>https://aka.ms/Getting-Started-eBook</a:t>
            </a:r>
            <a:r>
              <a:rPr kumimoji="0" lang="en-US" sz="1600" b="0"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dirty="0">
              <a:ln>
                <a:noFill/>
              </a:ln>
              <a:solidFill>
                <a:srgbClr val="2A446F"/>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4738830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EDB6B-C0DD-56C2-1918-D75EB62B50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221EE-8B1E-54B7-C89A-BD46EF41E5F9}"/>
              </a:ext>
            </a:extLst>
          </p:cNvPr>
          <p:cNvSpPr>
            <a:spLocks noGrp="1"/>
          </p:cNvSpPr>
          <p:nvPr>
            <p:ph type="title" idx="4294967295"/>
          </p:nvPr>
        </p:nvSpPr>
        <p:spPr>
          <a:xfrm>
            <a:off x="7199313" y="4038600"/>
            <a:ext cx="3232150"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rgbClr val="B238BA"/>
                </a:solidFill>
                <a:effectLst/>
                <a:uLnTx/>
                <a:uFillTx/>
                <a:latin typeface="Segoe Sans Display" pitchFamily="2" charset="0"/>
                <a:ea typeface="+mn-ea"/>
                <a:cs typeface="Segoe Sans Display" pitchFamily="2" charset="0"/>
              </a:rPr>
              <a:t>Welcome</a:t>
            </a:r>
          </a:p>
        </p:txBody>
      </p:sp>
    </p:spTree>
    <p:extLst>
      <p:ext uri="{BB962C8B-B14F-4D97-AF65-F5344CB8AC3E}">
        <p14:creationId xmlns:p14="http://schemas.microsoft.com/office/powerpoint/2010/main" val="3899024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ertical Text Placeholder 3">
            <a:extLst>
              <a:ext uri="{FF2B5EF4-FFF2-40B4-BE49-F238E27FC236}">
                <a16:creationId xmlns:a16="http://schemas.microsoft.com/office/drawing/2014/main" id="{BA2F0584-C867-E8F9-F19D-E07D7949FBC6}"/>
              </a:ext>
            </a:extLst>
          </p:cNvPr>
          <p:cNvSpPr txBox="1">
            <a:spLocks/>
          </p:cNvSpPr>
          <p:nvPr/>
        </p:nvSpPr>
        <p:spPr>
          <a:xfrm rot="16200000">
            <a:off x="8513384" y="-2335819"/>
            <a:ext cx="733158" cy="6053110"/>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Full Day Schedule</a:t>
            </a:r>
          </a:p>
        </p:txBody>
      </p:sp>
      <p:graphicFrame>
        <p:nvGraphicFramePr>
          <p:cNvPr id="7" name="Content Placeholder 3">
            <a:extLst>
              <a:ext uri="{FF2B5EF4-FFF2-40B4-BE49-F238E27FC236}">
                <a16:creationId xmlns:a16="http://schemas.microsoft.com/office/drawing/2014/main" id="{14D6B667-1784-66F3-0938-473A0E31D9B2}"/>
              </a:ext>
            </a:extLst>
          </p:cNvPr>
          <p:cNvGraphicFramePr>
            <a:graphicFrameLocks/>
          </p:cNvGraphicFramePr>
          <p:nvPr>
            <p:extLst>
              <p:ext uri="{D42A27DB-BD31-4B8C-83A1-F6EECF244321}">
                <p14:modId xmlns:p14="http://schemas.microsoft.com/office/powerpoint/2010/main" val="2841240009"/>
              </p:ext>
            </p:extLst>
          </p:nvPr>
        </p:nvGraphicFramePr>
        <p:xfrm>
          <a:off x="5914117" y="1117097"/>
          <a:ext cx="5721795" cy="5315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137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AFF1F-7330-BA22-0661-12293D3AEC58}"/>
            </a:ext>
          </a:extLst>
        </p:cNvPr>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5C159471-5BCD-90DC-D827-4926E0C01AFF}"/>
              </a:ext>
            </a:extLst>
          </p:cNvPr>
          <p:cNvGraphicFramePr>
            <a:graphicFrameLocks/>
          </p:cNvGraphicFramePr>
          <p:nvPr>
            <p:extLst>
              <p:ext uri="{D42A27DB-BD31-4B8C-83A1-F6EECF244321}">
                <p14:modId xmlns:p14="http://schemas.microsoft.com/office/powerpoint/2010/main" val="2620029872"/>
              </p:ext>
            </p:extLst>
          </p:nvPr>
        </p:nvGraphicFramePr>
        <p:xfrm>
          <a:off x="5946314" y="1210161"/>
          <a:ext cx="5721795" cy="5203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Vertical Text Placeholder 3">
            <a:extLst>
              <a:ext uri="{FF2B5EF4-FFF2-40B4-BE49-F238E27FC236}">
                <a16:creationId xmlns:a16="http://schemas.microsoft.com/office/drawing/2014/main" id="{F8043E9B-0C7E-B9BB-8C01-8FA425F912ED}"/>
              </a:ext>
            </a:extLst>
          </p:cNvPr>
          <p:cNvSpPr txBox="1">
            <a:spLocks/>
          </p:cNvSpPr>
          <p:nvPr/>
        </p:nvSpPr>
        <p:spPr>
          <a:xfrm rot="16200000">
            <a:off x="8606290" y="-2182973"/>
            <a:ext cx="733158" cy="6053110"/>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Half Day Schedule</a:t>
            </a:r>
          </a:p>
        </p:txBody>
      </p:sp>
    </p:spTree>
    <p:extLst>
      <p:ext uri="{BB962C8B-B14F-4D97-AF65-F5344CB8AC3E}">
        <p14:creationId xmlns:p14="http://schemas.microsoft.com/office/powerpoint/2010/main" val="465012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2B09A-6760-94C8-93B4-562849DEC903}"/>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F4C3B69-70B1-BCD1-8EE3-87F7CA3A89F2}"/>
              </a:ext>
            </a:extLst>
          </p:cNvPr>
          <p:cNvGraphicFramePr>
            <a:graphicFrameLocks/>
          </p:cNvGraphicFramePr>
          <p:nvPr>
            <p:extLst>
              <p:ext uri="{D42A27DB-BD31-4B8C-83A1-F6EECF244321}">
                <p14:modId xmlns:p14="http://schemas.microsoft.com/office/powerpoint/2010/main" val="352759440"/>
              </p:ext>
            </p:extLst>
          </p:nvPr>
        </p:nvGraphicFramePr>
        <p:xfrm>
          <a:off x="5759068" y="1339403"/>
          <a:ext cx="5977814" cy="5118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Vertical Text Placeholder 3">
            <a:extLst>
              <a:ext uri="{FF2B5EF4-FFF2-40B4-BE49-F238E27FC236}">
                <a16:creationId xmlns:a16="http://schemas.microsoft.com/office/drawing/2014/main" id="{5373A486-2A44-2193-CB2F-BD373EA2A46B}"/>
              </a:ext>
            </a:extLst>
          </p:cNvPr>
          <p:cNvSpPr txBox="1">
            <a:spLocks/>
          </p:cNvSpPr>
          <p:nvPr/>
        </p:nvSpPr>
        <p:spPr>
          <a:xfrm rot="16200000">
            <a:off x="8381395" y="-2242428"/>
            <a:ext cx="733158" cy="6317087"/>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3 Day Lunch &amp; Learn</a:t>
            </a:r>
          </a:p>
        </p:txBody>
      </p:sp>
    </p:spTree>
    <p:extLst>
      <p:ext uri="{BB962C8B-B14F-4D97-AF65-F5344CB8AC3E}">
        <p14:creationId xmlns:p14="http://schemas.microsoft.com/office/powerpoint/2010/main" val="620072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B0CE9C-1DB3-335A-6494-9F13A7875DF3}"/>
              </a:ext>
            </a:extLst>
          </p:cNvPr>
          <p:cNvSpPr>
            <a:spLocks noGrp="1"/>
          </p:cNvSpPr>
          <p:nvPr>
            <p:ph type="subTitle" idx="1"/>
          </p:nvPr>
        </p:nvSpPr>
        <p:spPr/>
        <p:txBody>
          <a:bodyPr/>
          <a:lstStyle/>
          <a:p>
            <a:r>
              <a:rPr lang="en-US" dirty="0"/>
              <a:t>Subtitle</a:t>
            </a:r>
          </a:p>
        </p:txBody>
      </p:sp>
      <p:sp>
        <p:nvSpPr>
          <p:cNvPr id="3" name="Content Placeholder 2">
            <a:extLst>
              <a:ext uri="{FF2B5EF4-FFF2-40B4-BE49-F238E27FC236}">
                <a16:creationId xmlns:a16="http://schemas.microsoft.com/office/drawing/2014/main" id="{239E2D35-583F-16EF-E5F1-8F758649F43B}"/>
              </a:ext>
            </a:extLst>
          </p:cNvPr>
          <p:cNvSpPr>
            <a:spLocks noGrp="1"/>
          </p:cNvSpPr>
          <p:nvPr>
            <p:ph sz="quarter" idx="10"/>
          </p:nvPr>
        </p:nvSpPr>
        <p:spPr/>
        <p:txBody>
          <a:bodyPr/>
          <a:lstStyle/>
          <a:p>
            <a:r>
              <a:rPr lang="en-US" dirty="0"/>
              <a:t>Click to edit</a:t>
            </a:r>
          </a:p>
        </p:txBody>
      </p:sp>
      <p:sp>
        <p:nvSpPr>
          <p:cNvPr id="4" name="Text Placeholder 3">
            <a:extLst>
              <a:ext uri="{FF2B5EF4-FFF2-40B4-BE49-F238E27FC236}">
                <a16:creationId xmlns:a16="http://schemas.microsoft.com/office/drawing/2014/main" id="{7DB0465B-BAA1-4E4B-E057-F0E315972B6A}"/>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chemeClr val="tx1"/>
                </a:solidFill>
                <a:effectLst/>
                <a:uLnTx/>
                <a:uFillTx/>
                <a:latin typeface="Segoe Sans Display" pitchFamily="2" charset="0"/>
                <a:ea typeface="+mn-ea"/>
                <a:cs typeface="Segoe Sans Display" pitchFamily="2" charset="0"/>
              </a:rPr>
              <a:t>Logistics</a:t>
            </a:r>
          </a:p>
        </p:txBody>
      </p:sp>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Microsoft Fabric</a:t>
            </a:r>
            <a:endParaRPr lang="en-US" dirty="0"/>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7</a:t>
            </a:fld>
            <a:endParaRPr lang="en-US"/>
          </a:p>
        </p:txBody>
      </p:sp>
    </p:spTree>
    <p:extLst>
      <p:ext uri="{BB962C8B-B14F-4D97-AF65-F5344CB8AC3E}">
        <p14:creationId xmlns:p14="http://schemas.microsoft.com/office/powerpoint/2010/main" val="4234428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7FBC3-2936-203F-6E0C-8D84CA727E28}"/>
              </a:ext>
            </a:extLst>
          </p:cNvPr>
          <p:cNvSpPr>
            <a:spLocks noGrp="1"/>
          </p:cNvSpPr>
          <p:nvPr>
            <p:ph type="title" idx="4294967295"/>
          </p:nvPr>
        </p:nvSpPr>
        <p:spPr>
          <a:xfrm>
            <a:off x="7199312" y="4038600"/>
            <a:ext cx="3928033"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dirty="0">
                <a:ln>
                  <a:noFill/>
                </a:ln>
                <a:solidFill>
                  <a:srgbClr val="B238BA"/>
                </a:solidFill>
                <a:effectLst/>
                <a:uLnTx/>
                <a:uFillTx/>
                <a:latin typeface="Segoe Sans Display" pitchFamily="2" charset="0"/>
                <a:ea typeface="+mn-ea"/>
                <a:cs typeface="Segoe Sans Display" pitchFamily="2" charset="0"/>
              </a:rPr>
              <a:t>Microsoft Fabric Overview</a:t>
            </a:r>
          </a:p>
        </p:txBody>
      </p:sp>
    </p:spTree>
    <p:extLst>
      <p:ext uri="{BB962C8B-B14F-4D97-AF65-F5344CB8AC3E}">
        <p14:creationId xmlns:p14="http://schemas.microsoft.com/office/powerpoint/2010/main" val="194929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D1460-BE1C-1FF7-3E6D-2BFE339796F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0B1A14F-F2F8-9188-C014-58FC3BEDF200}"/>
              </a:ext>
            </a:extLst>
          </p:cNvPr>
          <p:cNvSpPr>
            <a:spLocks noGrp="1"/>
          </p:cNvSpPr>
          <p:nvPr>
            <p:ph type="subTitle" idx="1"/>
          </p:nvPr>
        </p:nvSpPr>
        <p:spPr/>
        <p:txBody>
          <a:bodyPr/>
          <a:lstStyle/>
          <a:p>
            <a:r>
              <a:rPr lang="en-US" sz="1800" dirty="0">
                <a:solidFill>
                  <a:srgbClr val="2F2F2F"/>
                </a:solidFill>
                <a:latin typeface="Segoe UI" panose="020B0502040204020203" pitchFamily="34" charset="0"/>
              </a:rPr>
              <a:t>An end-to-end analytics platform that brings together all the data and analytics tools that organizations need to go from the data lake to the business user</a:t>
            </a:r>
            <a:endParaRPr lang="en-US" sz="1600" dirty="0">
              <a:solidFill>
                <a:srgbClr val="2F2F2F"/>
              </a:solidFill>
            </a:endParaRPr>
          </a:p>
          <a:p>
            <a:endParaRPr lang="en-US" dirty="0"/>
          </a:p>
        </p:txBody>
      </p:sp>
      <p:sp>
        <p:nvSpPr>
          <p:cNvPr id="4" name="Text Placeholder 3">
            <a:extLst>
              <a:ext uri="{FF2B5EF4-FFF2-40B4-BE49-F238E27FC236}">
                <a16:creationId xmlns:a16="http://schemas.microsoft.com/office/drawing/2014/main" id="{03888E3F-2DE1-E816-27D1-56860983325E}"/>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50" normalizeH="0" baseline="0" noProof="0" dirty="0">
                <a:ln w="3175">
                  <a:noFill/>
                </a:ln>
                <a:solidFill>
                  <a:srgbClr val="117865"/>
                </a:solidFill>
                <a:effectLst/>
                <a:uLnTx/>
                <a:uFillTx/>
                <a:latin typeface="+mj-lt"/>
                <a:ea typeface="+mn-ea"/>
                <a:cs typeface="Segoe UI" pitchFamily="34" charset="0"/>
              </a:rPr>
              <a:t>Microsoft Fabric does it all—in a unified solution</a:t>
            </a:r>
            <a:endParaRPr kumimoji="0" lang="en-US" sz="3200" b="0" i="0" u="none" strike="noStrike" kern="1200" cap="none" spc="0" normalizeH="0" baseline="0" noProof="0" dirty="0">
              <a:ln>
                <a:noFill/>
              </a:ln>
              <a:solidFill>
                <a:schemeClr val="tx1"/>
              </a:solidFill>
              <a:effectLst/>
              <a:uLnTx/>
              <a:uFillTx/>
              <a:latin typeface="Segoe Sans Display" pitchFamily="2" charset="0"/>
              <a:ea typeface="+mn-ea"/>
              <a:cs typeface="Segoe Sans Display" pitchFamily="2" charset="0"/>
            </a:endParaRPr>
          </a:p>
        </p:txBody>
      </p:sp>
      <p:sp>
        <p:nvSpPr>
          <p:cNvPr id="5" name="Footer Placeholder 4">
            <a:extLst>
              <a:ext uri="{FF2B5EF4-FFF2-40B4-BE49-F238E27FC236}">
                <a16:creationId xmlns:a16="http://schemas.microsoft.com/office/drawing/2014/main" id="{AC8B3B00-C5CF-BCA0-49F4-7BF25D011621}"/>
              </a:ext>
            </a:extLst>
          </p:cNvPr>
          <p:cNvSpPr>
            <a:spLocks noGrp="1"/>
          </p:cNvSpPr>
          <p:nvPr>
            <p:ph type="ftr" sz="quarter" idx="24"/>
          </p:nvPr>
        </p:nvSpPr>
        <p:spPr/>
        <p:txBody>
          <a:bodyPr/>
          <a:lstStyle/>
          <a:p>
            <a:r>
              <a:rPr lang="en-US"/>
              <a:t>Microsoft Fabric</a:t>
            </a:r>
            <a:endParaRPr lang="en-US" dirty="0"/>
          </a:p>
        </p:txBody>
      </p:sp>
      <p:sp>
        <p:nvSpPr>
          <p:cNvPr id="6" name="Slide Number Placeholder 5">
            <a:extLst>
              <a:ext uri="{FF2B5EF4-FFF2-40B4-BE49-F238E27FC236}">
                <a16:creationId xmlns:a16="http://schemas.microsoft.com/office/drawing/2014/main" id="{763E1541-90C8-60B1-BC15-940C6DE2AAD5}"/>
              </a:ext>
            </a:extLst>
          </p:cNvPr>
          <p:cNvSpPr>
            <a:spLocks noGrp="1"/>
          </p:cNvSpPr>
          <p:nvPr>
            <p:ph type="sldNum" sz="quarter" idx="25"/>
          </p:nvPr>
        </p:nvSpPr>
        <p:spPr/>
        <p:txBody>
          <a:bodyPr/>
          <a:lstStyle/>
          <a:p>
            <a:fld id="{B1356FBF-028C-F74E-A7B4-9B8ED246DD1B}" type="slidenum">
              <a:rPr lang="en-US" smtClean="0"/>
              <a:pPr/>
              <a:t>9</a:t>
            </a:fld>
            <a:endParaRPr lang="en-US"/>
          </a:p>
        </p:txBody>
      </p:sp>
      <p:sp>
        <p:nvSpPr>
          <p:cNvPr id="50" name="Rounded Rectangle 106">
            <a:extLst>
              <a:ext uri="{FF2B5EF4-FFF2-40B4-BE49-F238E27FC236}">
                <a16:creationId xmlns:a16="http://schemas.microsoft.com/office/drawing/2014/main" id="{E3C30882-6D35-DE1E-ED1C-947F612C7555}"/>
              </a:ext>
              <a:ext uri="{C183D7F6-B498-43B3-948B-1728B52AA6E4}">
                <adec:decorative xmlns:adec="http://schemas.microsoft.com/office/drawing/2017/decorative" val="1"/>
              </a:ext>
            </a:extLst>
          </p:cNvPr>
          <p:cNvSpPr/>
          <p:nvPr/>
        </p:nvSpPr>
        <p:spPr bwMode="auto">
          <a:xfrm>
            <a:off x="8580550"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1" name="Graphic 50" descr="Power BI Logo">
            <a:extLst>
              <a:ext uri="{FF2B5EF4-FFF2-40B4-BE49-F238E27FC236}">
                <a16:creationId xmlns:a16="http://schemas.microsoft.com/office/drawing/2014/main" id="{9D442E0A-0D63-12B9-F2E9-E727ACA632C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83470" y="2744610"/>
            <a:ext cx="548640" cy="548640"/>
          </a:xfrm>
          <a:prstGeom prst="rect">
            <a:avLst/>
          </a:prstGeom>
        </p:spPr>
      </p:pic>
      <p:sp>
        <p:nvSpPr>
          <p:cNvPr id="52" name="Rounded Rectangle 84">
            <a:extLst>
              <a:ext uri="{FF2B5EF4-FFF2-40B4-BE49-F238E27FC236}">
                <a16:creationId xmlns:a16="http://schemas.microsoft.com/office/drawing/2014/main" id="{25FA7B87-E728-1F3B-E59C-CF7CF143AD9E}"/>
              </a:ext>
              <a:ext uri="{C183D7F6-B498-43B3-948B-1728B52AA6E4}">
                <adec:decorative xmlns:adec="http://schemas.microsoft.com/office/drawing/2017/decorative" val="1"/>
              </a:ext>
            </a:extLst>
          </p:cNvPr>
          <p:cNvSpPr/>
          <p:nvPr/>
        </p:nvSpPr>
        <p:spPr bwMode="auto">
          <a:xfrm>
            <a:off x="2053302"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ounded Rectangle 92">
            <a:extLst>
              <a:ext uri="{FF2B5EF4-FFF2-40B4-BE49-F238E27FC236}">
                <a16:creationId xmlns:a16="http://schemas.microsoft.com/office/drawing/2014/main" id="{C8FB3FA5-9BBF-3303-3260-0ECB2B877403}"/>
              </a:ext>
              <a:ext uri="{C183D7F6-B498-43B3-948B-1728B52AA6E4}">
                <adec:decorative xmlns:adec="http://schemas.microsoft.com/office/drawing/2017/decorative" val="1"/>
              </a:ext>
            </a:extLst>
          </p:cNvPr>
          <p:cNvSpPr/>
          <p:nvPr/>
        </p:nvSpPr>
        <p:spPr bwMode="auto">
          <a:xfrm>
            <a:off x="3685114"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ounded Rectangle 98">
            <a:extLst>
              <a:ext uri="{FF2B5EF4-FFF2-40B4-BE49-F238E27FC236}">
                <a16:creationId xmlns:a16="http://schemas.microsoft.com/office/drawing/2014/main" id="{44C8EA29-3C71-AA2D-4752-91703585991A}"/>
              </a:ext>
              <a:ext uri="{C183D7F6-B498-43B3-948B-1728B52AA6E4}">
                <adec:decorative xmlns:adec="http://schemas.microsoft.com/office/drawing/2017/decorative" val="1"/>
              </a:ext>
            </a:extLst>
          </p:cNvPr>
          <p:cNvSpPr/>
          <p:nvPr/>
        </p:nvSpPr>
        <p:spPr bwMode="auto">
          <a:xfrm>
            <a:off x="5316926"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ounded Rectangle 102">
            <a:extLst>
              <a:ext uri="{FF2B5EF4-FFF2-40B4-BE49-F238E27FC236}">
                <a16:creationId xmlns:a16="http://schemas.microsoft.com/office/drawing/2014/main" id="{5591324E-BFBE-9261-6BA1-192769F44495}"/>
              </a:ext>
              <a:ext uri="{C183D7F6-B498-43B3-948B-1728B52AA6E4}">
                <adec:decorative xmlns:adec="http://schemas.microsoft.com/office/drawing/2017/decorative" val="1"/>
              </a:ext>
            </a:extLst>
          </p:cNvPr>
          <p:cNvSpPr/>
          <p:nvPr/>
        </p:nvSpPr>
        <p:spPr bwMode="auto">
          <a:xfrm>
            <a:off x="6948738"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ounded Rectangle 106">
            <a:extLst>
              <a:ext uri="{FF2B5EF4-FFF2-40B4-BE49-F238E27FC236}">
                <a16:creationId xmlns:a16="http://schemas.microsoft.com/office/drawing/2014/main" id="{E6CCCA16-3160-9B2C-7555-FBC671209421}"/>
              </a:ext>
              <a:ext uri="{C183D7F6-B498-43B3-948B-1728B52AA6E4}">
                <adec:decorative xmlns:adec="http://schemas.microsoft.com/office/drawing/2017/decorative" val="1"/>
              </a:ext>
            </a:extLst>
          </p:cNvPr>
          <p:cNvSpPr/>
          <p:nvPr/>
        </p:nvSpPr>
        <p:spPr bwMode="auto">
          <a:xfrm>
            <a:off x="10212365"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ounded Rectangle 75">
            <a:extLst>
              <a:ext uri="{FF2B5EF4-FFF2-40B4-BE49-F238E27FC236}">
                <a16:creationId xmlns:a16="http://schemas.microsoft.com/office/drawing/2014/main" id="{74C435DA-6157-1B4B-6115-FFAA5CD951DD}"/>
              </a:ext>
              <a:ext uri="{C183D7F6-B498-43B3-948B-1728B52AA6E4}">
                <adec:decorative xmlns:adec="http://schemas.microsoft.com/office/drawing/2017/decorative" val="1"/>
              </a:ext>
            </a:extLst>
          </p:cNvPr>
          <p:cNvSpPr/>
          <p:nvPr/>
        </p:nvSpPr>
        <p:spPr bwMode="auto">
          <a:xfrm>
            <a:off x="421261"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8" name="Picture 57" descr="Data Factory Logo">
            <a:extLst>
              <a:ext uri="{FF2B5EF4-FFF2-40B4-BE49-F238E27FC236}">
                <a16:creationId xmlns:a16="http://schemas.microsoft.com/office/drawing/2014/main" id="{D347E26F-A4EB-92D0-C0C0-DB92E4B35FED}"/>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970346" y="2802468"/>
            <a:ext cx="456310" cy="457200"/>
          </a:xfrm>
          <a:prstGeom prst="rect">
            <a:avLst/>
          </a:prstGeom>
        </p:spPr>
      </p:pic>
      <p:sp>
        <p:nvSpPr>
          <p:cNvPr id="59" name="Text Placeholder 2">
            <a:extLst>
              <a:ext uri="{FF2B5EF4-FFF2-40B4-BE49-F238E27FC236}">
                <a16:creationId xmlns:a16="http://schemas.microsoft.com/office/drawing/2014/main" id="{08124ED0-1095-3CA8-9EF9-92593426F52B}"/>
              </a:ext>
            </a:extLst>
          </p:cNvPr>
          <p:cNvSpPr txBox="1">
            <a:spLocks/>
          </p:cNvSpPr>
          <p:nvPr/>
        </p:nvSpPr>
        <p:spPr>
          <a:xfrm>
            <a:off x="421261"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Integration</a:t>
            </a:r>
            <a:endParaRPr lang="en-US" sz="1200" b="1" dirty="0">
              <a:solidFill>
                <a:srgbClr val="117865"/>
              </a:solidFill>
              <a:latin typeface="Segoe UI"/>
            </a:endParaRPr>
          </a:p>
        </p:txBody>
      </p:sp>
      <p:sp>
        <p:nvSpPr>
          <p:cNvPr id="60" name="Text Placeholder 2">
            <a:extLst>
              <a:ext uri="{FF2B5EF4-FFF2-40B4-BE49-F238E27FC236}">
                <a16:creationId xmlns:a16="http://schemas.microsoft.com/office/drawing/2014/main" id="{64F35144-3825-7265-68BD-F0CE6B529F69}"/>
              </a:ext>
            </a:extLst>
          </p:cNvPr>
          <p:cNvSpPr txBox="1">
            <a:spLocks/>
          </p:cNvSpPr>
          <p:nvPr/>
        </p:nvSpPr>
        <p:spPr>
          <a:xfrm>
            <a:off x="421261"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Data Factory</a:t>
            </a:r>
            <a:endParaRPr lang="en-US" sz="1100" dirty="0">
              <a:solidFill>
                <a:srgbClr val="2F2F2F"/>
              </a:solidFill>
              <a:latin typeface="Segoe UI"/>
            </a:endParaRPr>
          </a:p>
        </p:txBody>
      </p:sp>
      <p:pic>
        <p:nvPicPr>
          <p:cNvPr id="61" name="Picture 60" descr="Synapse Spark Logo">
            <a:extLst>
              <a:ext uri="{FF2B5EF4-FFF2-40B4-BE49-F238E27FC236}">
                <a16:creationId xmlns:a16="http://schemas.microsoft.com/office/drawing/2014/main" id="{7973CEF1-1C0E-87E1-2310-0C0C9326A9ED}"/>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2602387" y="2802468"/>
            <a:ext cx="456310" cy="457200"/>
          </a:xfrm>
          <a:prstGeom prst="rect">
            <a:avLst/>
          </a:prstGeom>
        </p:spPr>
      </p:pic>
      <p:sp>
        <p:nvSpPr>
          <p:cNvPr id="62" name="Text Placeholder 2">
            <a:extLst>
              <a:ext uri="{FF2B5EF4-FFF2-40B4-BE49-F238E27FC236}">
                <a16:creationId xmlns:a16="http://schemas.microsoft.com/office/drawing/2014/main" id="{797A14CB-FC16-C403-928B-F81FE9307DBC}"/>
              </a:ext>
            </a:extLst>
          </p:cNvPr>
          <p:cNvSpPr txBox="1">
            <a:spLocks/>
          </p:cNvSpPr>
          <p:nvPr/>
        </p:nvSpPr>
        <p:spPr>
          <a:xfrm>
            <a:off x="205330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Engineering</a:t>
            </a:r>
            <a:endParaRPr lang="en-US" sz="1200" b="1" dirty="0">
              <a:solidFill>
                <a:srgbClr val="117865"/>
              </a:solidFill>
              <a:latin typeface="Segoe UI"/>
            </a:endParaRPr>
          </a:p>
        </p:txBody>
      </p:sp>
      <p:sp>
        <p:nvSpPr>
          <p:cNvPr id="63" name="Text Placeholder 2">
            <a:extLst>
              <a:ext uri="{FF2B5EF4-FFF2-40B4-BE49-F238E27FC236}">
                <a16:creationId xmlns:a16="http://schemas.microsoft.com/office/drawing/2014/main" id="{3FF5C04A-7D2B-2F97-0C34-A86F48979D6A}"/>
              </a:ext>
            </a:extLst>
          </p:cNvPr>
          <p:cNvSpPr txBox="1">
            <a:spLocks/>
          </p:cNvSpPr>
          <p:nvPr/>
        </p:nvSpPr>
        <p:spPr>
          <a:xfrm>
            <a:off x="205330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64" name="Picture 63" descr="Synapse Logo">
            <a:extLst>
              <a:ext uri="{FF2B5EF4-FFF2-40B4-BE49-F238E27FC236}">
                <a16:creationId xmlns:a16="http://schemas.microsoft.com/office/drawing/2014/main" id="{B364D6D1-F1EF-45ED-B846-9FD73C190029}"/>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4234199" y="2810765"/>
            <a:ext cx="456310" cy="457200"/>
          </a:xfrm>
          <a:prstGeom prst="rect">
            <a:avLst/>
          </a:prstGeom>
        </p:spPr>
      </p:pic>
      <p:sp>
        <p:nvSpPr>
          <p:cNvPr id="65" name="Text Placeholder 2">
            <a:extLst>
              <a:ext uri="{FF2B5EF4-FFF2-40B4-BE49-F238E27FC236}">
                <a16:creationId xmlns:a16="http://schemas.microsoft.com/office/drawing/2014/main" id="{A4430F2C-7097-6FE5-3E82-9E9EE2277E90}"/>
              </a:ext>
            </a:extLst>
          </p:cNvPr>
          <p:cNvSpPr txBox="1">
            <a:spLocks/>
          </p:cNvSpPr>
          <p:nvPr/>
        </p:nvSpPr>
        <p:spPr>
          <a:xfrm>
            <a:off x="3685114"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Warehouse</a:t>
            </a:r>
            <a:endParaRPr lang="en-US" sz="1200" b="1" dirty="0">
              <a:solidFill>
                <a:srgbClr val="117865"/>
              </a:solidFill>
              <a:latin typeface="Segoe UI"/>
            </a:endParaRPr>
          </a:p>
        </p:txBody>
      </p:sp>
      <p:sp>
        <p:nvSpPr>
          <p:cNvPr id="66" name="Text Placeholder 2">
            <a:extLst>
              <a:ext uri="{FF2B5EF4-FFF2-40B4-BE49-F238E27FC236}">
                <a16:creationId xmlns:a16="http://schemas.microsoft.com/office/drawing/2014/main" id="{60F13824-9F17-FFA7-DB5C-5484A4590AF9}"/>
              </a:ext>
            </a:extLst>
          </p:cNvPr>
          <p:cNvSpPr txBox="1">
            <a:spLocks/>
          </p:cNvSpPr>
          <p:nvPr/>
        </p:nvSpPr>
        <p:spPr>
          <a:xfrm>
            <a:off x="3685114"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67" name="Picture 66" descr="Azure AI Logo">
            <a:extLst>
              <a:ext uri="{FF2B5EF4-FFF2-40B4-BE49-F238E27FC236}">
                <a16:creationId xmlns:a16="http://schemas.microsoft.com/office/drawing/2014/main" id="{3EBDBF94-943C-43BB-2730-44A8D3AEB129}"/>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5866011" y="2802468"/>
            <a:ext cx="456310" cy="457200"/>
          </a:xfrm>
          <a:prstGeom prst="rect">
            <a:avLst/>
          </a:prstGeom>
        </p:spPr>
      </p:pic>
      <p:sp>
        <p:nvSpPr>
          <p:cNvPr id="68" name="Text Placeholder 2">
            <a:extLst>
              <a:ext uri="{FF2B5EF4-FFF2-40B4-BE49-F238E27FC236}">
                <a16:creationId xmlns:a16="http://schemas.microsoft.com/office/drawing/2014/main" id="{647A88EA-03D6-2788-C4FD-D3DCB18C6222}"/>
              </a:ext>
            </a:extLst>
          </p:cNvPr>
          <p:cNvSpPr txBox="1">
            <a:spLocks/>
          </p:cNvSpPr>
          <p:nvPr/>
        </p:nvSpPr>
        <p:spPr>
          <a:xfrm>
            <a:off x="5316926"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Data Science</a:t>
            </a:r>
            <a:endParaRPr lang="en-US" sz="1200" b="1" dirty="0">
              <a:solidFill>
                <a:srgbClr val="117865"/>
              </a:solidFill>
              <a:latin typeface="Segoe UI"/>
            </a:endParaRPr>
          </a:p>
        </p:txBody>
      </p:sp>
      <p:sp>
        <p:nvSpPr>
          <p:cNvPr id="69" name="Text Placeholder 2">
            <a:extLst>
              <a:ext uri="{FF2B5EF4-FFF2-40B4-BE49-F238E27FC236}">
                <a16:creationId xmlns:a16="http://schemas.microsoft.com/office/drawing/2014/main" id="{5E041ADF-5DDF-D0E9-3195-31AA5A0D7BBA}"/>
              </a:ext>
            </a:extLst>
          </p:cNvPr>
          <p:cNvSpPr txBox="1">
            <a:spLocks/>
          </p:cNvSpPr>
          <p:nvPr/>
        </p:nvSpPr>
        <p:spPr>
          <a:xfrm>
            <a:off x="5316926"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70" name="Picture 69" descr="Data Explorer Logo">
            <a:extLst>
              <a:ext uri="{FF2B5EF4-FFF2-40B4-BE49-F238E27FC236}">
                <a16:creationId xmlns:a16="http://schemas.microsoft.com/office/drawing/2014/main" id="{7FB5432A-92C0-84C7-B4C7-01895C2988E9}"/>
              </a:ext>
            </a:extLst>
          </p:cNvPr>
          <p:cNvPicPr>
            <a:picLocks noChangeAspect="1"/>
          </p:cNvPicPr>
          <p:nvPr/>
        </p:nvPicPr>
        <p:blipFill>
          <a:blip r:embed="rId8" cstate="hqprint">
            <a:extLst>
              <a:ext uri="{28A0092B-C50C-407E-A947-70E740481C1C}">
                <a14:useLocalDpi xmlns:a14="http://schemas.microsoft.com/office/drawing/2010/main"/>
              </a:ext>
            </a:extLst>
          </a:blip>
          <a:srcRect/>
          <a:stretch/>
        </p:blipFill>
        <p:spPr>
          <a:xfrm>
            <a:off x="7497823" y="2790330"/>
            <a:ext cx="456310" cy="457200"/>
          </a:xfrm>
          <a:prstGeom prst="rect">
            <a:avLst/>
          </a:prstGeom>
        </p:spPr>
      </p:pic>
      <p:sp>
        <p:nvSpPr>
          <p:cNvPr id="71" name="Text Placeholder 2">
            <a:extLst>
              <a:ext uri="{FF2B5EF4-FFF2-40B4-BE49-F238E27FC236}">
                <a16:creationId xmlns:a16="http://schemas.microsoft.com/office/drawing/2014/main" id="{8531BC30-84DA-1928-95D0-A2FC404C882B}"/>
              </a:ext>
            </a:extLst>
          </p:cNvPr>
          <p:cNvSpPr txBox="1">
            <a:spLocks/>
          </p:cNvSpPr>
          <p:nvPr/>
        </p:nvSpPr>
        <p:spPr>
          <a:xfrm>
            <a:off x="6948738"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Real Time Analytics</a:t>
            </a:r>
            <a:endParaRPr lang="en-US" sz="1200" b="1" dirty="0">
              <a:solidFill>
                <a:srgbClr val="117865"/>
              </a:solidFill>
              <a:latin typeface="Segoe UI"/>
            </a:endParaRPr>
          </a:p>
        </p:txBody>
      </p:sp>
      <p:sp>
        <p:nvSpPr>
          <p:cNvPr id="72" name="Text Placeholder 2">
            <a:extLst>
              <a:ext uri="{FF2B5EF4-FFF2-40B4-BE49-F238E27FC236}">
                <a16:creationId xmlns:a16="http://schemas.microsoft.com/office/drawing/2014/main" id="{3DF84446-8BD9-D549-3E62-F663E701A096}"/>
              </a:ext>
            </a:extLst>
          </p:cNvPr>
          <p:cNvSpPr txBox="1">
            <a:spLocks/>
          </p:cNvSpPr>
          <p:nvPr/>
        </p:nvSpPr>
        <p:spPr>
          <a:xfrm>
            <a:off x="6948738"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sp>
        <p:nvSpPr>
          <p:cNvPr id="73" name="Text Placeholder 2">
            <a:extLst>
              <a:ext uri="{FF2B5EF4-FFF2-40B4-BE49-F238E27FC236}">
                <a16:creationId xmlns:a16="http://schemas.microsoft.com/office/drawing/2014/main" id="{FB312DA6-AE38-27DE-9680-6CA72788A539}"/>
              </a:ext>
            </a:extLst>
          </p:cNvPr>
          <p:cNvSpPr txBox="1">
            <a:spLocks/>
          </p:cNvSpPr>
          <p:nvPr/>
        </p:nvSpPr>
        <p:spPr>
          <a:xfrm>
            <a:off x="8580550"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Business Intelligence</a:t>
            </a:r>
            <a:endParaRPr lang="en-US" sz="1200" b="1" dirty="0">
              <a:solidFill>
                <a:srgbClr val="117865"/>
              </a:solidFill>
              <a:latin typeface="Segoe UI"/>
            </a:endParaRPr>
          </a:p>
        </p:txBody>
      </p:sp>
      <p:sp>
        <p:nvSpPr>
          <p:cNvPr id="74" name="Text Placeholder 2">
            <a:extLst>
              <a:ext uri="{FF2B5EF4-FFF2-40B4-BE49-F238E27FC236}">
                <a16:creationId xmlns:a16="http://schemas.microsoft.com/office/drawing/2014/main" id="{74D7CE18-B0A0-C46A-08B1-1B39188508FE}"/>
              </a:ext>
            </a:extLst>
          </p:cNvPr>
          <p:cNvSpPr txBox="1">
            <a:spLocks/>
          </p:cNvSpPr>
          <p:nvPr/>
        </p:nvSpPr>
        <p:spPr>
          <a:xfrm>
            <a:off x="8580550"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Power BI</a:t>
            </a:r>
            <a:endParaRPr lang="en-US" sz="1100" dirty="0">
              <a:solidFill>
                <a:srgbClr val="2F2F2F"/>
              </a:solidFill>
              <a:latin typeface="Segoe UI"/>
            </a:endParaRPr>
          </a:p>
        </p:txBody>
      </p:sp>
      <p:sp>
        <p:nvSpPr>
          <p:cNvPr id="75" name="Rounded Rectangle 112">
            <a:extLst>
              <a:ext uri="{FF2B5EF4-FFF2-40B4-BE49-F238E27FC236}">
                <a16:creationId xmlns:a16="http://schemas.microsoft.com/office/drawing/2014/main" id="{57A949CD-D2C6-C725-F11D-6AA60775B080}"/>
              </a:ext>
              <a:ext uri="{C183D7F6-B498-43B3-948B-1728B52AA6E4}">
                <adec:decorative xmlns:adec="http://schemas.microsoft.com/office/drawing/2017/decorative" val="1"/>
              </a:ext>
            </a:extLst>
          </p:cNvPr>
          <p:cNvSpPr/>
          <p:nvPr/>
        </p:nvSpPr>
        <p:spPr bwMode="auto">
          <a:xfrm>
            <a:off x="421490" y="5363354"/>
            <a:ext cx="11349250" cy="78638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Text Placeholder 2">
            <a:extLst>
              <a:ext uri="{FF2B5EF4-FFF2-40B4-BE49-F238E27FC236}">
                <a16:creationId xmlns:a16="http://schemas.microsoft.com/office/drawing/2014/main" id="{4D416BFF-994C-7442-A300-59B8C8724555}"/>
              </a:ext>
            </a:extLst>
          </p:cNvPr>
          <p:cNvSpPr txBox="1">
            <a:spLocks/>
          </p:cNvSpPr>
          <p:nvPr/>
        </p:nvSpPr>
        <p:spPr>
          <a:xfrm>
            <a:off x="3743054" y="54445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UNIFIED</a:t>
            </a:r>
            <a:endParaRPr lang="en-US" sz="1200" b="1" dirty="0">
              <a:solidFill>
                <a:srgbClr val="117865"/>
              </a:solidFill>
              <a:latin typeface="Segoe UI"/>
            </a:endParaRPr>
          </a:p>
        </p:txBody>
      </p:sp>
      <p:sp>
        <p:nvSpPr>
          <p:cNvPr id="77" name="Text Placeholder 2">
            <a:extLst>
              <a:ext uri="{FF2B5EF4-FFF2-40B4-BE49-F238E27FC236}">
                <a16:creationId xmlns:a16="http://schemas.microsoft.com/office/drawing/2014/main" id="{A0F94C52-2809-587E-297F-00E10C6770A4}"/>
              </a:ext>
            </a:extLst>
          </p:cNvPr>
          <p:cNvSpPr txBox="1">
            <a:spLocks/>
          </p:cNvSpPr>
          <p:nvPr/>
        </p:nvSpPr>
        <p:spPr>
          <a:xfrm>
            <a:off x="1418377"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SaaS product experience</a:t>
            </a:r>
            <a:endParaRPr lang="en-US" sz="1100" dirty="0">
              <a:solidFill>
                <a:srgbClr val="2F2F2F"/>
              </a:solidFill>
              <a:latin typeface="Segoe UI"/>
            </a:endParaRPr>
          </a:p>
        </p:txBody>
      </p:sp>
      <p:sp>
        <p:nvSpPr>
          <p:cNvPr id="78" name="Rounded Rectangle 110">
            <a:extLst>
              <a:ext uri="{FF2B5EF4-FFF2-40B4-BE49-F238E27FC236}">
                <a16:creationId xmlns:a16="http://schemas.microsoft.com/office/drawing/2014/main" id="{4E0E5217-5204-E7D6-3C23-AC2D5EA4CE8C}"/>
              </a:ext>
              <a:ext uri="{C183D7F6-B498-43B3-948B-1728B52AA6E4}">
                <adec:decorative xmlns:adec="http://schemas.microsoft.com/office/drawing/2017/decorative" val="1"/>
              </a:ext>
            </a:extLst>
          </p:cNvPr>
          <p:cNvSpPr/>
          <p:nvPr/>
        </p:nvSpPr>
        <p:spPr bwMode="auto">
          <a:xfrm>
            <a:off x="421490" y="4482739"/>
            <a:ext cx="11349249" cy="7895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Picture 78" descr="OneLake Logo">
            <a:extLst>
              <a:ext uri="{FF2B5EF4-FFF2-40B4-BE49-F238E27FC236}">
                <a16:creationId xmlns:a16="http://schemas.microsoft.com/office/drawing/2014/main" id="{A5B9C2E9-CFEB-BF54-1C40-D10A62204F6A}"/>
              </a:ext>
            </a:extLst>
          </p:cNvPr>
          <p:cNvPicPr>
            <a:picLocks noChangeAspect="1"/>
          </p:cNvPicPr>
          <p:nvPr/>
        </p:nvPicPr>
        <p:blipFill>
          <a:blip r:embed="rId9" cstate="hqprint">
            <a:extLst>
              <a:ext uri="{28A0092B-C50C-407E-A947-70E740481C1C}">
                <a14:useLocalDpi xmlns:a14="http://schemas.microsoft.com/office/drawing/2010/main"/>
              </a:ext>
            </a:extLst>
          </a:blip>
          <a:srcRect/>
          <a:stretch/>
        </p:blipFill>
        <p:spPr>
          <a:xfrm>
            <a:off x="708849" y="4728378"/>
            <a:ext cx="285237" cy="285795"/>
          </a:xfrm>
          <a:prstGeom prst="rect">
            <a:avLst/>
          </a:prstGeom>
        </p:spPr>
      </p:pic>
      <p:sp>
        <p:nvSpPr>
          <p:cNvPr id="80" name="Text Placeholder 2">
            <a:extLst>
              <a:ext uri="{FF2B5EF4-FFF2-40B4-BE49-F238E27FC236}">
                <a16:creationId xmlns:a16="http://schemas.microsoft.com/office/drawing/2014/main" id="{A763C766-5774-11B2-E4A3-51144EDA1110}"/>
              </a:ext>
            </a:extLst>
          </p:cNvPr>
          <p:cNvSpPr txBox="1">
            <a:spLocks/>
          </p:cNvSpPr>
          <p:nvPr/>
        </p:nvSpPr>
        <p:spPr>
          <a:xfrm>
            <a:off x="1165092" y="4636933"/>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b="1">
                <a:solidFill>
                  <a:srgbClr val="117865"/>
                </a:solidFill>
                <a:latin typeface="Segoe UI" panose="020B0502040204020203" pitchFamily="34" charset="0"/>
              </a:rPr>
              <a:t>Unified data foundation</a:t>
            </a:r>
            <a:endParaRPr lang="en-US" sz="1200" b="1">
              <a:solidFill>
                <a:srgbClr val="117865"/>
              </a:solidFill>
              <a:latin typeface="Segoe UI"/>
            </a:endParaRPr>
          </a:p>
        </p:txBody>
      </p:sp>
      <p:sp>
        <p:nvSpPr>
          <p:cNvPr id="81" name="Text Placeholder 2">
            <a:extLst>
              <a:ext uri="{FF2B5EF4-FFF2-40B4-BE49-F238E27FC236}">
                <a16:creationId xmlns:a16="http://schemas.microsoft.com/office/drawing/2014/main" id="{369D37D5-F818-5D5E-6318-6A5A4FFB28C8}"/>
              </a:ext>
            </a:extLst>
          </p:cNvPr>
          <p:cNvSpPr txBox="1">
            <a:spLocks/>
          </p:cNvSpPr>
          <p:nvPr/>
        </p:nvSpPr>
        <p:spPr>
          <a:xfrm>
            <a:off x="1165094" y="4826966"/>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a:solidFill>
                  <a:srgbClr val="2F2F2F"/>
                </a:solidFill>
                <a:latin typeface="Segoe UI" panose="020B0502040204020203" pitchFamily="34" charset="0"/>
              </a:rPr>
              <a:t>OneLake</a:t>
            </a:r>
            <a:endParaRPr lang="en-US" sz="1100">
              <a:solidFill>
                <a:srgbClr val="2F2F2F"/>
              </a:solidFill>
              <a:latin typeface="Segoe UI"/>
            </a:endParaRPr>
          </a:p>
        </p:txBody>
      </p:sp>
      <p:pic>
        <p:nvPicPr>
          <p:cNvPr id="82" name="Picture 81" descr="A picture containing graphics, colorfulness, graphic design, creativity&#10;&#10;Description automatically generated">
            <a:extLst>
              <a:ext uri="{FF2B5EF4-FFF2-40B4-BE49-F238E27FC236}">
                <a16:creationId xmlns:a16="http://schemas.microsoft.com/office/drawing/2014/main" id="{816CE10D-824F-0B47-2C42-63450A1F2F21}"/>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0637950" y="2744610"/>
            <a:ext cx="557897" cy="557897"/>
          </a:xfrm>
          <a:prstGeom prst="rect">
            <a:avLst/>
          </a:prstGeom>
        </p:spPr>
      </p:pic>
      <p:sp>
        <p:nvSpPr>
          <p:cNvPr id="83" name="Text Placeholder 2">
            <a:extLst>
              <a:ext uri="{FF2B5EF4-FFF2-40B4-BE49-F238E27FC236}">
                <a16:creationId xmlns:a16="http://schemas.microsoft.com/office/drawing/2014/main" id="{73C57F9E-D58D-7C41-01F4-0F3FE141B3C9}"/>
              </a:ext>
            </a:extLst>
          </p:cNvPr>
          <p:cNvSpPr txBox="1">
            <a:spLocks/>
          </p:cNvSpPr>
          <p:nvPr/>
        </p:nvSpPr>
        <p:spPr>
          <a:xfrm>
            <a:off x="1021236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dirty="0">
                <a:solidFill>
                  <a:srgbClr val="117865"/>
                </a:solidFill>
                <a:latin typeface="Segoe UI" panose="020B0502040204020203" pitchFamily="34" charset="0"/>
              </a:rPr>
              <a:t>Observability</a:t>
            </a:r>
            <a:endParaRPr lang="en-US" sz="1200" b="1" dirty="0">
              <a:solidFill>
                <a:srgbClr val="117865"/>
              </a:solidFill>
              <a:latin typeface="Segoe UI"/>
            </a:endParaRPr>
          </a:p>
        </p:txBody>
      </p:sp>
      <p:sp>
        <p:nvSpPr>
          <p:cNvPr id="84" name="Text Placeholder 2">
            <a:extLst>
              <a:ext uri="{FF2B5EF4-FFF2-40B4-BE49-F238E27FC236}">
                <a16:creationId xmlns:a16="http://schemas.microsoft.com/office/drawing/2014/main" id="{092634E2-6BA4-78AF-F552-20E8B9DC4E0E}"/>
              </a:ext>
            </a:extLst>
          </p:cNvPr>
          <p:cNvSpPr txBox="1">
            <a:spLocks/>
          </p:cNvSpPr>
          <p:nvPr/>
        </p:nvSpPr>
        <p:spPr>
          <a:xfrm>
            <a:off x="1021236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Data Activator</a:t>
            </a:r>
          </a:p>
        </p:txBody>
      </p:sp>
      <p:sp>
        <p:nvSpPr>
          <p:cNvPr id="85" name="Text Placeholder 2">
            <a:extLst>
              <a:ext uri="{FF2B5EF4-FFF2-40B4-BE49-F238E27FC236}">
                <a16:creationId xmlns:a16="http://schemas.microsoft.com/office/drawing/2014/main" id="{9DD4A58C-D887-4FED-9232-DA1199278663}"/>
              </a:ext>
            </a:extLst>
          </p:cNvPr>
          <p:cNvSpPr txBox="1">
            <a:spLocks/>
          </p:cNvSpPr>
          <p:nvPr/>
        </p:nvSpPr>
        <p:spPr>
          <a:xfrm>
            <a:off x="3880853"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Security and governance</a:t>
            </a:r>
            <a:endParaRPr lang="en-US" sz="1100" dirty="0">
              <a:solidFill>
                <a:srgbClr val="2F2F2F"/>
              </a:solidFill>
              <a:latin typeface="Segoe UI"/>
            </a:endParaRPr>
          </a:p>
        </p:txBody>
      </p:sp>
      <p:sp>
        <p:nvSpPr>
          <p:cNvPr id="86" name="Text Placeholder 2">
            <a:extLst>
              <a:ext uri="{FF2B5EF4-FFF2-40B4-BE49-F238E27FC236}">
                <a16:creationId xmlns:a16="http://schemas.microsoft.com/office/drawing/2014/main" id="{A8E21AE5-6746-7F24-991E-FF52FE29EB9A}"/>
              </a:ext>
            </a:extLst>
          </p:cNvPr>
          <p:cNvSpPr txBox="1">
            <a:spLocks/>
          </p:cNvSpPr>
          <p:nvPr/>
        </p:nvSpPr>
        <p:spPr>
          <a:xfrm>
            <a:off x="6343329"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Compute and storage</a:t>
            </a:r>
            <a:endParaRPr lang="en-US" sz="1100" dirty="0">
              <a:solidFill>
                <a:srgbClr val="2F2F2F"/>
              </a:solidFill>
              <a:latin typeface="Segoe UI"/>
            </a:endParaRPr>
          </a:p>
        </p:txBody>
      </p:sp>
      <p:sp>
        <p:nvSpPr>
          <p:cNvPr id="87" name="Text Placeholder 2">
            <a:extLst>
              <a:ext uri="{FF2B5EF4-FFF2-40B4-BE49-F238E27FC236}">
                <a16:creationId xmlns:a16="http://schemas.microsoft.com/office/drawing/2014/main" id="{EBB07E42-756E-DC47-138D-B64C5C454082}"/>
              </a:ext>
            </a:extLst>
          </p:cNvPr>
          <p:cNvSpPr txBox="1">
            <a:spLocks/>
          </p:cNvSpPr>
          <p:nvPr/>
        </p:nvSpPr>
        <p:spPr>
          <a:xfrm>
            <a:off x="8805805"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dirty="0">
                <a:solidFill>
                  <a:srgbClr val="2F2F2F"/>
                </a:solidFill>
                <a:latin typeface="Segoe UI" panose="020B0502040204020203" pitchFamily="34" charset="0"/>
              </a:rPr>
              <a:t>Business model</a:t>
            </a:r>
            <a:endParaRPr lang="en-US" sz="1100" dirty="0">
              <a:solidFill>
                <a:srgbClr val="2F2F2F"/>
              </a:solidFill>
              <a:latin typeface="Segoe UI"/>
            </a:endParaRPr>
          </a:p>
        </p:txBody>
      </p:sp>
      <p:cxnSp>
        <p:nvCxnSpPr>
          <p:cNvPr id="88" name="Straight Connector 87">
            <a:extLst>
              <a:ext uri="{FF2B5EF4-FFF2-40B4-BE49-F238E27FC236}">
                <a16:creationId xmlns:a16="http://schemas.microsoft.com/office/drawing/2014/main" id="{6438D9F3-730B-D16F-55C0-03DD1A5048DC}"/>
              </a:ext>
              <a:ext uri="{C183D7F6-B498-43B3-948B-1728B52AA6E4}">
                <adec:decorative xmlns:adec="http://schemas.microsoft.com/office/drawing/2017/decorative" val="1"/>
              </a:ext>
            </a:extLst>
          </p:cNvPr>
          <p:cNvCxnSpPr>
            <a:cxnSpLocks/>
          </p:cNvCxnSpPr>
          <p:nvPr/>
        </p:nvCxnSpPr>
        <p:spPr>
          <a:xfrm>
            <a:off x="3631574" y="5806295"/>
            <a:ext cx="0" cy="187054"/>
          </a:xfrm>
          <a:prstGeom prst="line">
            <a:avLst/>
          </a:prstGeom>
          <a:noFill/>
          <a:ln w="28575" cap="flat" cmpd="sng" algn="ctr">
            <a:solidFill>
              <a:srgbClr val="117865"/>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35C182F4-6ACC-5653-95B5-F67CB51E4A42}"/>
              </a:ext>
              <a:ext uri="{C183D7F6-B498-43B3-948B-1728B52AA6E4}">
                <adec:decorative xmlns:adec="http://schemas.microsoft.com/office/drawing/2017/decorative" val="1"/>
              </a:ext>
            </a:extLst>
          </p:cNvPr>
          <p:cNvCxnSpPr>
            <a:cxnSpLocks/>
          </p:cNvCxnSpPr>
          <p:nvPr/>
        </p:nvCxnSpPr>
        <p:spPr>
          <a:xfrm>
            <a:off x="6094050" y="5806295"/>
            <a:ext cx="0" cy="187054"/>
          </a:xfrm>
          <a:prstGeom prst="line">
            <a:avLst/>
          </a:prstGeom>
          <a:noFill/>
          <a:ln w="28575" cap="flat" cmpd="sng" algn="ctr">
            <a:solidFill>
              <a:srgbClr val="117865"/>
            </a:solidFill>
            <a:prstDash val="solid"/>
            <a:headEnd type="none" w="lg" len="med"/>
            <a:tailEnd type="none" w="lg" len="med"/>
          </a:ln>
          <a:effectLst/>
        </p:spPr>
      </p:cxnSp>
      <p:cxnSp>
        <p:nvCxnSpPr>
          <p:cNvPr id="90" name="Straight Connector 89">
            <a:extLst>
              <a:ext uri="{FF2B5EF4-FFF2-40B4-BE49-F238E27FC236}">
                <a16:creationId xmlns:a16="http://schemas.microsoft.com/office/drawing/2014/main" id="{E7850105-96DF-115C-AD47-ECDDA9E7C981}"/>
              </a:ext>
              <a:ext uri="{C183D7F6-B498-43B3-948B-1728B52AA6E4}">
                <adec:decorative xmlns:adec="http://schemas.microsoft.com/office/drawing/2017/decorative" val="1"/>
              </a:ext>
            </a:extLst>
          </p:cNvPr>
          <p:cNvCxnSpPr>
            <a:cxnSpLocks/>
          </p:cNvCxnSpPr>
          <p:nvPr/>
        </p:nvCxnSpPr>
        <p:spPr>
          <a:xfrm>
            <a:off x="8556526" y="5806295"/>
            <a:ext cx="0" cy="187054"/>
          </a:xfrm>
          <a:prstGeom prst="line">
            <a:avLst/>
          </a:prstGeom>
          <a:noFill/>
          <a:ln w="28575" cap="flat" cmpd="sng" algn="ctr">
            <a:solidFill>
              <a:srgbClr val="117865"/>
            </a:solidFill>
            <a:prstDash val="solid"/>
            <a:headEnd type="none" w="lg" len="med"/>
            <a:tailEnd type="none" w="lg" len="med"/>
          </a:ln>
          <a:effectLst/>
        </p:spPr>
      </p:cxnSp>
    </p:spTree>
    <p:extLst>
      <p:ext uri="{BB962C8B-B14F-4D97-AF65-F5344CB8AC3E}">
        <p14:creationId xmlns:p14="http://schemas.microsoft.com/office/powerpoint/2010/main" val="1249801287"/>
      </p:ext>
    </p:extLst>
  </p:cSld>
  <p:clrMapOvr>
    <a:masterClrMapping/>
  </p:clrMapOvr>
</p:sld>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MediaLengthInSeconds xmlns="07c5dfa0-33a3-47dd-bfb7-87fb96739115" xsi:nil="true"/>
    <SharedWithUsers xmlns="b1c3d6fc-5689-40cc-899d-3b916b4ff5bf">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B7CC3-D852-4B37-A0AB-7C4D181F6D9C}">
  <ds:schemaRefs>
    <ds:schemaRef ds:uri="http://www.w3.org/XML/1998/namespace"/>
    <ds:schemaRef ds:uri="http://purl.org/dc/elements/1.1/"/>
    <ds:schemaRef ds:uri="http://schemas.microsoft.com/sharepoint/v3"/>
    <ds:schemaRef ds:uri="b1c3d6fc-5689-40cc-899d-3b916b4ff5bf"/>
    <ds:schemaRef ds:uri="http://schemas.microsoft.com/office/2006/metadata/properties"/>
    <ds:schemaRef ds:uri="http://schemas.microsoft.com/office/2006/documentManagement/types"/>
    <ds:schemaRef ds:uri="http://schemas.openxmlformats.org/package/2006/metadata/core-properties"/>
    <ds:schemaRef ds:uri="230e9df3-be65-4c73-a93b-d1236ebd677e"/>
    <ds:schemaRef ds:uri="http://purl.org/dc/dcmitype/"/>
    <ds:schemaRef ds:uri="http://schemas.microsoft.com/office/infopath/2007/PartnerControls"/>
    <ds:schemaRef ds:uri="07c5dfa0-33a3-47dd-bfb7-87fb96739115"/>
    <ds:schemaRef ds:uri="http://purl.org/dc/terms/"/>
  </ds:schemaRefs>
</ds:datastoreItem>
</file>

<file path=customXml/itemProps2.xml><?xml version="1.0" encoding="utf-8"?>
<ds:datastoreItem xmlns:ds="http://schemas.openxmlformats.org/officeDocument/2006/customXml" ds:itemID="{EEAB35E2-698A-487E-A9DB-FBD4EE0FB3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7c5dfa0-33a3-47dd-bfb7-87fb96739115"/>
    <ds:schemaRef ds:uri="b1c3d6fc-5689-40cc-899d-3b916b4ff5bf"/>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769998-E874-4B5A-9164-12CB1EB05C88}">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Title Slides</Template>
  <TotalTime>1615</TotalTime>
  <Words>2022</Words>
  <Application>Microsoft Office PowerPoint</Application>
  <PresentationFormat>Widescreen</PresentationFormat>
  <Paragraphs>308</Paragraphs>
  <Slides>26</Slides>
  <Notes>11</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26</vt:i4>
      </vt:variant>
    </vt:vector>
  </HeadingPairs>
  <TitlesOfParts>
    <vt:vector size="39" baseType="lpstr">
      <vt:lpstr>Arial</vt:lpstr>
      <vt:lpstr>Calibri</vt:lpstr>
      <vt:lpstr>Segoe Sans Display</vt:lpstr>
      <vt:lpstr>Segoe Sans Small</vt:lpstr>
      <vt:lpstr>Segoe Sans Small Semilight</vt:lpstr>
      <vt:lpstr>Segoe Sans Text</vt:lpstr>
      <vt:lpstr>Segoe Sans Text Light</vt:lpstr>
      <vt:lpstr>Segoe UI</vt:lpstr>
      <vt:lpstr>Segoe UI Semibold</vt:lpstr>
      <vt:lpstr>Times New Roman</vt:lpstr>
      <vt:lpstr>Wingdings</vt:lpstr>
      <vt:lpstr>Title Slides</vt:lpstr>
      <vt:lpstr>4_White Template</vt:lpstr>
      <vt:lpstr>Real-time Analytics End-to-End Workshop</vt:lpstr>
      <vt:lpstr>PowerPoint Presentation</vt:lpstr>
      <vt:lpstr>Welcome</vt:lpstr>
      <vt:lpstr>PowerPoint Presentation</vt:lpstr>
      <vt:lpstr>PowerPoint Presentation</vt:lpstr>
      <vt:lpstr>PowerPoint Presentation</vt:lpstr>
      <vt:lpstr>Logistics</vt:lpstr>
      <vt:lpstr>Microsoft Fabric Overview</vt:lpstr>
      <vt:lpstr>Microsoft Fabric does it all—in a unified solution</vt:lpstr>
      <vt:lpstr>Empower your data professionals to move faster and unlock more value from your data</vt:lpstr>
      <vt:lpstr>The Workshop</vt:lpstr>
      <vt:lpstr>Scenario Overview</vt:lpstr>
      <vt:lpstr>Common Real-time Analytics Patterns</vt:lpstr>
      <vt:lpstr>Module 0 – Introduction &amp; Setup</vt:lpstr>
      <vt:lpstr>Module 1 – KQL Database Setup</vt:lpstr>
      <vt:lpstr>Module 2 – KQL Querysets</vt:lpstr>
      <vt:lpstr>Module 3 – Reports in Power BI</vt:lpstr>
      <vt:lpstr>Module 4 – Data Activator</vt:lpstr>
      <vt:lpstr>Common Data Warehouse Patterns</vt:lpstr>
      <vt:lpstr>Module 5 – Data Warehouse</vt:lpstr>
      <vt:lpstr>Common Lakehouse Patterns</vt:lpstr>
      <vt:lpstr>Module 6 – Data Lakehouse</vt:lpstr>
      <vt:lpstr>Common Data Science Patterns</vt:lpstr>
      <vt:lpstr>Module 7 – Data Science</vt:lpstr>
      <vt:lpstr>Wrap-up, Q&amp;A, &amp; Feedback</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Title Slide</dc:title>
  <dc:creator>Avery Hutcherson</dc:creator>
  <cp:lastModifiedBy>Brian Hitney</cp:lastModifiedBy>
  <cp:revision>13</cp:revision>
  <dcterms:created xsi:type="dcterms:W3CDTF">2023-10-26T19:38:42Z</dcterms:created>
  <dcterms:modified xsi:type="dcterms:W3CDTF">2024-01-19T14:16:29Z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Order">
    <vt:lpwstr>198900.000000000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xd_Signature">
    <vt:lpwstr/>
  </property>
  <property fmtid="{D5CDD505-2E9C-101B-9397-08002B2CF9AE}" pid="10" name="TriggerFlowInfo">
    <vt:lpwstr/>
  </property>
</Properties>
</file>